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5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03E7EEF8-B773-4416-A60B-B03A995E6A23}" type="datetimeFigureOut">
              <a:rPr lang="en-GB" smtClean="0"/>
              <a:t>11/10/2016</a:t>
            </a:fld>
            <a:endParaRPr lang="en-GB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4C78DCA2-E362-4310-9912-01DB1E5F6548}" type="slidenum">
              <a:rPr lang="en-GB" smtClean="0"/>
              <a:t>‹#›</a:t>
            </a:fld>
            <a:endParaRPr lang="en-GB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1" name="drumroll.wav"/>
          </p:stSnd>
        </p:sndAc>
      </p:transition>
    </mc:Choice>
    <mc:Fallback xmlns="">
      <p:transition spd="slow">
        <p:sndAc>
          <p:stSnd>
            <p:snd r:embed="rId3" name="drumroll.wav"/>
          </p:stSnd>
        </p:sndAc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7EEF8-B773-4416-A60B-B03A995E6A23}" type="datetimeFigureOut">
              <a:rPr lang="en-GB" smtClean="0"/>
              <a:t>11/10/2016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8DCA2-E362-4310-9912-01DB1E5F654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1" name="drumroll.wav"/>
          </p:stSnd>
        </p:sndAc>
      </p:transition>
    </mc:Choice>
    <mc:Fallback xmlns="">
      <p:transition spd="slow">
        <p:sndAc>
          <p:stSnd>
            <p:snd r:embed="rId3" name="drumroll.wav"/>
          </p:stSnd>
        </p:sndAc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7EEF8-B773-4416-A60B-B03A995E6A23}" type="datetimeFigureOut">
              <a:rPr lang="en-GB" smtClean="0"/>
              <a:t>11/10/2016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8DCA2-E362-4310-9912-01DB1E5F654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1" name="drumroll.wav"/>
          </p:stSnd>
        </p:sndAc>
      </p:transition>
    </mc:Choice>
    <mc:Fallback xmlns="">
      <p:transition spd="slow">
        <p:sndAc>
          <p:stSnd>
            <p:snd r:embed="rId3" name="drumroll.wav"/>
          </p:stSnd>
        </p:sndAc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7EEF8-B773-4416-A60B-B03A995E6A23}" type="datetimeFigureOut">
              <a:rPr lang="en-GB" smtClean="0"/>
              <a:t>11/10/2016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8DCA2-E362-4310-9912-01DB1E5F654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1" name="drumroll.wav"/>
          </p:stSnd>
        </p:sndAc>
      </p:transition>
    </mc:Choice>
    <mc:Fallback xmlns="">
      <p:transition spd="slow">
        <p:sndAc>
          <p:stSnd>
            <p:snd r:embed="rId3" name="drumroll.wav"/>
          </p:stSnd>
        </p:sndAc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7EEF8-B773-4416-A60B-B03A995E6A23}" type="datetimeFigureOut">
              <a:rPr lang="en-GB" smtClean="0"/>
              <a:t>11/10/2016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8DCA2-E362-4310-9912-01DB1E5F654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1" name="drumroll.wav"/>
          </p:stSnd>
        </p:sndAc>
      </p:transition>
    </mc:Choice>
    <mc:Fallback xmlns="">
      <p:transition spd="slow">
        <p:sndAc>
          <p:stSnd>
            <p:snd r:embed="rId3" name="drumroll.wav"/>
          </p:stSnd>
        </p:sndAc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7EEF8-B773-4416-A60B-B03A995E6A23}" type="datetimeFigureOut">
              <a:rPr lang="en-GB" smtClean="0"/>
              <a:t>11/10/2016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8DCA2-E362-4310-9912-01DB1E5F6548}" type="slidenum">
              <a:rPr lang="en-GB" smtClean="0"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1" name="drumroll.wav"/>
          </p:stSnd>
        </p:sndAc>
      </p:transition>
    </mc:Choice>
    <mc:Fallback xmlns="">
      <p:transition spd="slow">
        <p:sndAc>
          <p:stSnd>
            <p:snd r:embed="rId3" name="drumroll.wav"/>
          </p:stSnd>
        </p:sndAc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7EEF8-B773-4416-A60B-B03A995E6A23}" type="datetimeFigureOut">
              <a:rPr lang="en-GB" smtClean="0"/>
              <a:t>11/10/2016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8DCA2-E362-4310-9912-01DB1E5F654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1" name="drumroll.wav"/>
          </p:stSnd>
        </p:sndAc>
      </p:transition>
    </mc:Choice>
    <mc:Fallback xmlns="">
      <p:transition spd="slow">
        <p:sndAc>
          <p:stSnd>
            <p:snd r:embed="rId3" name="drumroll.wav"/>
          </p:stSnd>
        </p:sndAc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7EEF8-B773-4416-A60B-B03A995E6A23}" type="datetimeFigureOut">
              <a:rPr lang="en-GB" smtClean="0"/>
              <a:t>11/10/2016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8DCA2-E362-4310-9912-01DB1E5F654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1" name="drumroll.wav"/>
          </p:stSnd>
        </p:sndAc>
      </p:transition>
    </mc:Choice>
    <mc:Fallback xmlns="">
      <p:transition spd="slow">
        <p:sndAc>
          <p:stSnd>
            <p:snd r:embed="rId3" name="drumroll.wav"/>
          </p:stSnd>
        </p:sndAc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7EEF8-B773-4416-A60B-B03A995E6A23}" type="datetimeFigureOut">
              <a:rPr lang="en-GB" smtClean="0"/>
              <a:t>11/10/2016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8DCA2-E362-4310-9912-01DB1E5F654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1" name="drumroll.wav"/>
          </p:stSnd>
        </p:sndAc>
      </p:transition>
    </mc:Choice>
    <mc:Fallback xmlns="">
      <p:transition spd="slow">
        <p:sndAc>
          <p:stSnd>
            <p:snd r:embed="rId3" name="drumroll.wav"/>
          </p:stSnd>
        </p:sndAc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7EEF8-B773-4416-A60B-B03A995E6A23}" type="datetimeFigureOut">
              <a:rPr lang="en-GB" smtClean="0"/>
              <a:t>11/10/2016</a:t>
            </a:fld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8DCA2-E362-4310-9912-01DB1E5F6548}" type="slidenum">
              <a:rPr lang="en-GB" smtClean="0"/>
              <a:t>‹#›</a:t>
            </a:fld>
            <a:endParaRPr lang="en-GB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1" name="drumroll.wav"/>
          </p:stSnd>
        </p:sndAc>
      </p:transition>
    </mc:Choice>
    <mc:Fallback xmlns="">
      <p:transition spd="slow">
        <p:sndAc>
          <p:stSnd>
            <p:snd r:embed="rId3" name="drumroll.wav"/>
          </p:stSnd>
        </p:sndAc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7EEF8-B773-4416-A60B-B03A995E6A23}" type="datetimeFigureOut">
              <a:rPr lang="en-GB" smtClean="0"/>
              <a:t>11/10/2016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8DCA2-E362-4310-9912-01DB1E5F654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1" name="drumroll.wav"/>
          </p:stSnd>
        </p:sndAc>
      </p:transition>
    </mc:Choice>
    <mc:Fallback xmlns="">
      <p:transition spd="slow">
        <p:sndAc>
          <p:stSnd>
            <p:snd r:embed="rId3" name="drumroll.wav"/>
          </p:stSnd>
        </p:sndAc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audio" Target="../media/audio1.wav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03E7EEF8-B773-4416-A60B-B03A995E6A23}" type="datetimeFigureOut">
              <a:rPr lang="en-GB" smtClean="0"/>
              <a:t>11/10/2016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4C78DCA2-E362-4310-9912-01DB1E5F6548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13" name="drumroll.wav"/>
          </p:stSnd>
        </p:sndAc>
      </p:transition>
    </mc:Choice>
    <mc:Fallback xmlns="">
      <p:transition spd="slow">
        <p:sndAc>
          <p:stSnd>
            <p:snd r:embed="rId14" name="drumroll.wav"/>
          </p:stSnd>
        </p:sndAc>
      </p:transition>
    </mc:Fallback>
  </mc:AlternateConten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Relationship Id="rId4" Type="http://schemas.openxmlformats.org/officeDocument/2006/relationships/audio" Target="../media/audio1.wav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4.xml"/><Relationship Id="rId4" Type="http://schemas.openxmlformats.org/officeDocument/2006/relationships/audio" Target="../media/audio2.wav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4.xml"/><Relationship Id="rId4" Type="http://schemas.openxmlformats.org/officeDocument/2006/relationships/audio" Target="../media/audio3.wav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7584" y="764704"/>
            <a:ext cx="7772400" cy="1470025"/>
          </a:xfrm>
        </p:spPr>
        <p:txBody>
          <a:bodyPr>
            <a:normAutofit/>
          </a:bodyPr>
          <a:lstStyle/>
          <a:p>
            <a:r>
              <a:rPr lang="en-GB" sz="4800" b="1" dirty="0" smtClean="0">
                <a:solidFill>
                  <a:schemeClr val="tx1"/>
                </a:solidFill>
              </a:rPr>
              <a:t>What </a:t>
            </a:r>
            <a:r>
              <a:rPr lang="en-GB" sz="4800" b="1" dirty="0">
                <a:solidFill>
                  <a:schemeClr val="tx1"/>
                </a:solidFill>
              </a:rPr>
              <a:t>is the Eco </a:t>
            </a:r>
            <a:r>
              <a:rPr lang="en-GB" sz="4800" b="1" dirty="0" smtClean="0">
                <a:solidFill>
                  <a:schemeClr val="tx1"/>
                </a:solidFill>
              </a:rPr>
              <a:t>Council ?</a:t>
            </a:r>
            <a:endParaRPr lang="en-GB" sz="4800" b="1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>
            <a:normAutofit/>
          </a:bodyPr>
          <a:lstStyle/>
          <a:p>
            <a:r>
              <a:rPr lang="en-GB" sz="2800" b="1" dirty="0" smtClean="0">
                <a:solidFill>
                  <a:schemeClr val="tx1"/>
                </a:solidFill>
              </a:rPr>
              <a:t>The Eco council is here to help our school keep its ECO FLAG. We need to look after our planet!</a:t>
            </a:r>
          </a:p>
          <a:p>
            <a:endParaRPr lang="en-GB" sz="2800" b="1" dirty="0" smtClean="0">
              <a:solidFill>
                <a:schemeClr val="tx1"/>
              </a:solidFill>
            </a:endParaRPr>
          </a:p>
          <a:p>
            <a:endParaRPr lang="en-GB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5366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2" name="drumroll.wav"/>
          </p:stSnd>
        </p:sndAc>
      </p:transition>
    </mc:Choice>
    <mc:Fallback xmlns="">
      <p:transition spd="slow">
        <p:sndAc>
          <p:stSnd>
            <p:snd r:embed="rId3" name="drumroll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 smtClean="0"/>
              <a:t>Who is in the Eco Council?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GB" b="1" dirty="0" smtClean="0">
                <a:solidFill>
                  <a:schemeClr val="tx1"/>
                </a:solidFill>
              </a:rPr>
              <a:t>16 Eco Club members (P4 to P7)</a:t>
            </a:r>
          </a:p>
          <a:p>
            <a:r>
              <a:rPr lang="en-GB" b="1" dirty="0" smtClean="0">
                <a:solidFill>
                  <a:schemeClr val="tx1"/>
                </a:solidFill>
              </a:rPr>
              <a:t>16 Eco-monitors from each class (nursery to P7-more on this later!)</a:t>
            </a:r>
          </a:p>
          <a:p>
            <a:r>
              <a:rPr lang="en-GB" b="1" dirty="0" smtClean="0">
                <a:solidFill>
                  <a:schemeClr val="tx1"/>
                </a:solidFill>
              </a:rPr>
              <a:t>2 teachers, Miss Brown and Mrs Allen</a:t>
            </a:r>
          </a:p>
          <a:p>
            <a:r>
              <a:rPr lang="en-GB" b="1" dirty="0" smtClean="0">
                <a:solidFill>
                  <a:schemeClr val="tx1"/>
                </a:solidFill>
              </a:rPr>
              <a:t>Mr </a:t>
            </a:r>
            <a:r>
              <a:rPr lang="en-GB" b="1" dirty="0" err="1" smtClean="0">
                <a:solidFill>
                  <a:schemeClr val="tx1"/>
                </a:solidFill>
              </a:rPr>
              <a:t>McKendry</a:t>
            </a:r>
            <a:r>
              <a:rPr lang="en-GB" b="1" dirty="0" smtClean="0">
                <a:solidFill>
                  <a:schemeClr val="tx1"/>
                </a:solidFill>
              </a:rPr>
              <a:t>, our school caretaker</a:t>
            </a:r>
          </a:p>
          <a:p>
            <a:r>
              <a:rPr lang="en-GB" b="1" dirty="0">
                <a:solidFill>
                  <a:schemeClr val="tx1"/>
                </a:solidFill>
              </a:rPr>
              <a:t>O</a:t>
            </a:r>
            <a:r>
              <a:rPr lang="en-GB" b="1" dirty="0" smtClean="0">
                <a:solidFill>
                  <a:schemeClr val="tx1"/>
                </a:solidFill>
              </a:rPr>
              <a:t>ur Principal, Mrs </a:t>
            </a:r>
            <a:r>
              <a:rPr lang="en-GB" b="1" dirty="0" err="1" smtClean="0">
                <a:solidFill>
                  <a:schemeClr val="tx1"/>
                </a:solidFill>
              </a:rPr>
              <a:t>Sheeran</a:t>
            </a:r>
            <a:endParaRPr lang="en-GB" b="1" dirty="0" smtClean="0">
              <a:solidFill>
                <a:schemeClr val="tx1"/>
              </a:solidFill>
            </a:endParaRPr>
          </a:p>
          <a:p>
            <a:endParaRPr lang="en-GB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5025" y="2777728"/>
            <a:ext cx="3419475" cy="25646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12940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2" name="drumroll.wav"/>
          </p:stSnd>
        </p:sndAc>
      </p:transition>
    </mc:Choice>
    <mc:Fallback xmlns="">
      <p:transition spd="slow">
        <p:sndAc>
          <p:stSnd>
            <p:snd r:embed="rId4" name="drumroll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692696"/>
            <a:ext cx="7024744" cy="936104"/>
          </a:xfrm>
        </p:spPr>
        <p:txBody>
          <a:bodyPr>
            <a:normAutofit/>
          </a:bodyPr>
          <a:lstStyle/>
          <a:p>
            <a:r>
              <a:rPr lang="en-GB" sz="3600" b="1" dirty="0" smtClean="0"/>
              <a:t>What are our aims this year?</a:t>
            </a:r>
            <a:endParaRPr lang="en-GB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700808"/>
            <a:ext cx="6777317" cy="4131821"/>
          </a:xfrm>
        </p:spPr>
        <p:txBody>
          <a:bodyPr>
            <a:normAutofit/>
          </a:bodyPr>
          <a:lstStyle/>
          <a:p>
            <a:endParaRPr lang="en-GB" dirty="0" smtClean="0"/>
          </a:p>
          <a:p>
            <a:r>
              <a:rPr lang="en-GB" sz="3200" b="1" dirty="0" smtClean="0"/>
              <a:t> Fighting against LITTER</a:t>
            </a:r>
          </a:p>
          <a:p>
            <a:r>
              <a:rPr lang="en-GB" sz="3200" b="1" dirty="0" smtClean="0"/>
              <a:t> Saving ENERGY</a:t>
            </a:r>
          </a:p>
          <a:p>
            <a:r>
              <a:rPr lang="en-GB" sz="3200" b="1" dirty="0" smtClean="0"/>
              <a:t> Being eco friendly with TRANSPORT</a:t>
            </a:r>
          </a:p>
          <a:p>
            <a:endParaRPr lang="en-GB" b="1" dirty="0"/>
          </a:p>
          <a:p>
            <a:pPr marL="0" indent="0">
              <a:buNone/>
            </a:pPr>
            <a:r>
              <a:rPr lang="en-GB" sz="2800" b="1" dirty="0" smtClean="0"/>
              <a:t>If we do all this, we will keep our school ECO FLAG!</a:t>
            </a:r>
            <a:endParaRPr lang="en-GB" sz="2800" b="1" dirty="0"/>
          </a:p>
        </p:txBody>
      </p:sp>
    </p:spTree>
    <p:extLst>
      <p:ext uri="{BB962C8B-B14F-4D97-AF65-F5344CB8AC3E}">
        <p14:creationId xmlns:p14="http://schemas.microsoft.com/office/powerpoint/2010/main" val="33368404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2" name="drumroll.wav"/>
          </p:stSnd>
        </p:sndAc>
      </p:transition>
    </mc:Choice>
    <mc:Fallback xmlns="">
      <p:transition spd="slow">
        <p:sndAc>
          <p:stSnd>
            <p:snd r:embed="rId3" name="drumroll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620688"/>
            <a:ext cx="7024744" cy="864096"/>
          </a:xfrm>
        </p:spPr>
        <p:txBody>
          <a:bodyPr>
            <a:normAutofit/>
          </a:bodyPr>
          <a:lstStyle/>
          <a:p>
            <a:r>
              <a:rPr lang="en-GB" sz="4800" b="1" dirty="0" smtClean="0"/>
              <a:t>Fighting against LITTER</a:t>
            </a:r>
            <a:endParaRPr lang="en-GB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755576" y="1700808"/>
            <a:ext cx="3706696" cy="4320480"/>
          </a:xfrm>
        </p:spPr>
        <p:txBody>
          <a:bodyPr>
            <a:noAutofit/>
          </a:bodyPr>
          <a:lstStyle/>
          <a:p>
            <a:r>
              <a:rPr lang="en-GB" sz="1800" b="1" dirty="0" smtClean="0">
                <a:latin typeface="Times New Roman" pitchFamily="18" charset="0"/>
                <a:cs typeface="Times New Roman" pitchFamily="18" charset="0"/>
              </a:rPr>
              <a:t>The Eco club walked around the school and was SHOCKED! We found litter EVERYWHERE.</a:t>
            </a:r>
          </a:p>
          <a:p>
            <a:r>
              <a:rPr lang="en-GB" sz="1800" b="1" dirty="0" smtClean="0">
                <a:latin typeface="Times New Roman" pitchFamily="18" charset="0"/>
                <a:cs typeface="Times New Roman" pitchFamily="18" charset="0"/>
              </a:rPr>
              <a:t>We picked 118 items of litter in </a:t>
            </a:r>
            <a:r>
              <a:rPr lang="en-GB" sz="1800" b="1" smtClean="0">
                <a:latin typeface="Times New Roman" pitchFamily="18" charset="0"/>
                <a:cs typeface="Times New Roman" pitchFamily="18" charset="0"/>
              </a:rPr>
              <a:t>30 minutes…</a:t>
            </a:r>
          </a:p>
          <a:p>
            <a:r>
              <a:rPr lang="en-GB" sz="1800" b="1" smtClean="0">
                <a:latin typeface="Times New Roman" pitchFamily="18" charset="0"/>
                <a:cs typeface="Times New Roman" pitchFamily="18" charset="0"/>
              </a:rPr>
              <a:t>At </a:t>
            </a:r>
            <a:r>
              <a:rPr lang="en-GB" sz="1800" b="1" dirty="0" smtClean="0">
                <a:latin typeface="Times New Roman" pitchFamily="18" charset="0"/>
                <a:cs typeface="Times New Roman" pitchFamily="18" charset="0"/>
              </a:rPr>
              <a:t>the gates the litter problem is huge, people have even put litter inside the wires protecting the trees. </a:t>
            </a:r>
          </a:p>
          <a:p>
            <a:r>
              <a:rPr lang="en-GB" sz="1800" b="1" dirty="0" smtClean="0">
                <a:latin typeface="Times New Roman" pitchFamily="18" charset="0"/>
                <a:cs typeface="Times New Roman" pitchFamily="18" charset="0"/>
              </a:rPr>
              <a:t>But the most shocking finding was…THERE ARE NO BINS AT THE GATES!</a:t>
            </a:r>
            <a:endParaRPr lang="en-GB" sz="1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quarter" idx="1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4107" y="1628775"/>
            <a:ext cx="3024187" cy="4032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615317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2" name="explode.wav"/>
          </p:stSnd>
        </p:sndAc>
      </p:transition>
    </mc:Choice>
    <mc:Fallback xmlns="">
      <p:transition spd="slow">
        <p:sndAc>
          <p:stSnd>
            <p:snd r:embed="rId4" name="explode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b="1" u="sng" dirty="0">
                <a:latin typeface="Times New Roman" pitchFamily="18" charset="0"/>
                <a:cs typeface="Times New Roman" pitchFamily="18" charset="0"/>
              </a:rPr>
              <a:t>WE WILL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u="sng" dirty="0" smtClean="0">
                <a:latin typeface="Times New Roman" pitchFamily="18" charset="0"/>
                <a:cs typeface="Times New Roman" pitchFamily="18" charset="0"/>
              </a:rPr>
              <a:t>source </a:t>
            </a:r>
            <a:r>
              <a:rPr lang="en-GB" u="sng" dirty="0">
                <a:latin typeface="Times New Roman" pitchFamily="18" charset="0"/>
                <a:cs typeface="Times New Roman" pitchFamily="18" charset="0"/>
              </a:rPr>
              <a:t>a bin for people to use outside the school </a:t>
            </a:r>
            <a:r>
              <a:rPr lang="en-GB" u="sng" dirty="0" smtClean="0">
                <a:latin typeface="Times New Roman" pitchFamily="18" charset="0"/>
                <a:cs typeface="Times New Roman" pitchFamily="18" charset="0"/>
              </a:rPr>
              <a:t>gates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GB" b="1" dirty="0" smtClean="0">
                <a:latin typeface="Times New Roman" pitchFamily="18" charset="0"/>
                <a:cs typeface="Times New Roman" pitchFamily="18" charset="0"/>
              </a:rPr>
              <a:t>we will write to the council!</a:t>
            </a:r>
            <a:endParaRPr lang="en-GB" b="1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GB" u="sng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GB" u="sng" dirty="0" smtClean="0">
                <a:latin typeface="Times New Roman" pitchFamily="18" charset="0"/>
                <a:cs typeface="Times New Roman" pitchFamily="18" charset="0"/>
              </a:rPr>
              <a:t>ource  </a:t>
            </a:r>
            <a:r>
              <a:rPr lang="en-GB" u="sng" dirty="0">
                <a:latin typeface="Times New Roman" pitchFamily="18" charset="0"/>
                <a:cs typeface="Times New Roman" pitchFamily="18" charset="0"/>
              </a:rPr>
              <a:t>another bin for us to use at the entrance of the </a:t>
            </a:r>
            <a:r>
              <a:rPr lang="en-GB" u="sng" dirty="0" smtClean="0">
                <a:latin typeface="Times New Roman" pitchFamily="18" charset="0"/>
                <a:cs typeface="Times New Roman" pitchFamily="18" charset="0"/>
              </a:rPr>
              <a:t>schoo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l-</a:t>
            </a:r>
            <a:r>
              <a:rPr lang="en-GB" b="1" dirty="0" smtClean="0">
                <a:latin typeface="Times New Roman" pitchFamily="18" charset="0"/>
                <a:cs typeface="Times New Roman" pitchFamily="18" charset="0"/>
              </a:rPr>
              <a:t>we will speak to Mrs </a:t>
            </a:r>
            <a:r>
              <a:rPr lang="en-GB" b="1" dirty="0" err="1" smtClean="0">
                <a:latin typeface="Times New Roman" pitchFamily="18" charset="0"/>
                <a:cs typeface="Times New Roman" pitchFamily="18" charset="0"/>
              </a:rPr>
              <a:t>Sheeran</a:t>
            </a:r>
            <a:r>
              <a:rPr lang="en-GB" b="1" dirty="0" smtClean="0">
                <a:latin typeface="Times New Roman" pitchFamily="18" charset="0"/>
                <a:cs typeface="Times New Roman" pitchFamily="18" charset="0"/>
              </a:rPr>
              <a:t>!</a:t>
            </a:r>
            <a:endParaRPr lang="en-GB" b="1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GB" u="sng" dirty="0">
                <a:latin typeface="Times New Roman" pitchFamily="18" charset="0"/>
                <a:cs typeface="Times New Roman" pitchFamily="18" charset="0"/>
              </a:rPr>
              <a:t>ask  EVERYONE to use the bins provided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u="sng" dirty="0">
                <a:latin typeface="Times New Roman" pitchFamily="18" charset="0"/>
                <a:cs typeface="Times New Roman" pitchFamily="18" charset="0"/>
              </a:rPr>
              <a:t>write an article for the Bugle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to inform the whole school 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what we are doing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u="sng" dirty="0">
                <a:latin typeface="Times New Roman" pitchFamily="18" charset="0"/>
                <a:cs typeface="Times New Roman" pitchFamily="18" charset="0"/>
              </a:rPr>
              <a:t>organise a Litter Picking </a:t>
            </a:r>
            <a:r>
              <a:rPr lang="en-GB" u="sng" dirty="0" smtClean="0">
                <a:latin typeface="Times New Roman" pitchFamily="18" charset="0"/>
                <a:cs typeface="Times New Roman" pitchFamily="18" charset="0"/>
              </a:rPr>
              <a:t>week 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for 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all classes to take part in </a:t>
            </a:r>
            <a:endParaRPr lang="en-GB" dirty="0" smtClean="0">
              <a:latin typeface="Times New Roman" pitchFamily="18" charset="0"/>
              <a:cs typeface="Times New Roman" pitchFamily="18" charset="0"/>
            </a:endParaRPr>
          </a:p>
          <a:p>
            <a:pPr marL="68580" indent="0">
              <a:buNone/>
            </a:pPr>
            <a:endParaRPr lang="en-GB" dirty="0">
              <a:latin typeface="Times New Roman" pitchFamily="18" charset="0"/>
              <a:cs typeface="Times New Roman" pitchFamily="18" charset="0"/>
            </a:endParaRPr>
          </a:p>
          <a:p>
            <a:endParaRPr lang="en-GB" dirty="0">
              <a:latin typeface="Times New Roman" pitchFamily="18" charset="0"/>
              <a:cs typeface="Times New Roman" pitchFamily="18" charset="0"/>
            </a:endParaRPr>
          </a:p>
          <a:p>
            <a:endParaRPr lang="en-GB" dirty="0">
              <a:latin typeface="Times New Roman" pitchFamily="18" charset="0"/>
              <a:cs typeface="Times New Roman" pitchFamily="18" charset="0"/>
            </a:endParaRPr>
          </a:p>
          <a:p>
            <a:endParaRPr lang="en-GB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788024" y="548680"/>
            <a:ext cx="3304572" cy="288032"/>
          </a:xfrm>
        </p:spPr>
        <p:txBody>
          <a:bodyPr>
            <a:noAutofit/>
          </a:bodyPr>
          <a:lstStyle/>
          <a:p>
            <a:endParaRPr lang="en-GB" b="1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2"/>
          </p:nvPr>
        </p:nvSpPr>
        <p:spPr>
          <a:xfrm>
            <a:off x="4788024" y="1124744"/>
            <a:ext cx="3024336" cy="3096344"/>
          </a:xfrm>
        </p:spPr>
        <p:txBody>
          <a:bodyPr>
            <a:normAutofit fontScale="92500"/>
          </a:bodyPr>
          <a:lstStyle/>
          <a:p>
            <a:r>
              <a:rPr lang="en-GB" sz="48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Fighting Litter -Action </a:t>
            </a:r>
            <a:r>
              <a:rPr lang="en-GB" sz="4800" b="1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plan</a:t>
            </a:r>
            <a:br>
              <a:rPr lang="en-GB" sz="4800" b="1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en-GB" sz="4800" b="1" dirty="0" smtClean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5589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2" name="drumroll.wav"/>
          </p:stSnd>
        </p:sndAc>
      </p:transition>
    </mc:Choice>
    <mc:Fallback xmlns="">
      <p:transition spd="slow">
        <p:sndAc>
          <p:stSnd>
            <p:snd r:embed="rId3" name="drumroll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764704"/>
            <a:ext cx="7024744" cy="673144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Saving Energy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042416" y="1700808"/>
            <a:ext cx="3419856" cy="4392488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GB" sz="1800" b="1" dirty="0" smtClean="0">
                <a:latin typeface="Times New Roman" pitchFamily="18" charset="0"/>
                <a:cs typeface="Times New Roman" pitchFamily="18" charset="0"/>
              </a:rPr>
              <a:t>The Eco Council walked around the school on Tuesday 20</a:t>
            </a:r>
            <a:r>
              <a:rPr lang="en-GB" sz="1800" b="1" baseline="30000" dirty="0" smtClean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GB" sz="1800" b="1" dirty="0" smtClean="0">
                <a:latin typeface="Times New Roman" pitchFamily="18" charset="0"/>
                <a:cs typeface="Times New Roman" pitchFamily="18" charset="0"/>
              </a:rPr>
              <a:t> September after 3pm…We found:</a:t>
            </a:r>
          </a:p>
          <a:p>
            <a:pPr marL="0" indent="0">
              <a:buNone/>
            </a:pPr>
            <a:r>
              <a:rPr lang="en-GB" sz="1800" b="1" dirty="0" smtClean="0">
                <a:latin typeface="Times New Roman" pitchFamily="18" charset="0"/>
                <a:cs typeface="Times New Roman" pitchFamily="18" charset="0"/>
              </a:rPr>
              <a:t>-2 empty classrooms with lights burning</a:t>
            </a:r>
          </a:p>
          <a:p>
            <a:pPr marL="0" indent="0">
              <a:buNone/>
            </a:pPr>
            <a:r>
              <a:rPr lang="en-GB" sz="1800" b="1" dirty="0" smtClean="0">
                <a:latin typeface="Times New Roman" pitchFamily="18" charset="0"/>
                <a:cs typeface="Times New Roman" pitchFamily="18" charset="0"/>
              </a:rPr>
              <a:t> (we have the teachers’ names!)</a:t>
            </a:r>
          </a:p>
          <a:p>
            <a:pPr marL="0" indent="0">
              <a:buNone/>
            </a:pPr>
            <a:r>
              <a:rPr lang="en-GB" sz="1800" b="1" dirty="0" smtClean="0">
                <a:latin typeface="Times New Roman" pitchFamily="18" charset="0"/>
                <a:cs typeface="Times New Roman" pitchFamily="18" charset="0"/>
              </a:rPr>
              <a:t>-2 toilets left with lights on and no-one in them </a:t>
            </a:r>
          </a:p>
          <a:p>
            <a:pPr marL="0" indent="0">
              <a:buNone/>
            </a:pPr>
            <a:r>
              <a:rPr lang="en-GB" sz="1800" b="1" dirty="0" smtClean="0">
                <a:latin typeface="Times New Roman" pitchFamily="18" charset="0"/>
                <a:cs typeface="Times New Roman" pitchFamily="18" charset="0"/>
              </a:rPr>
              <a:t>-4 lights burning in the empty Assembly Hall</a:t>
            </a:r>
          </a:p>
          <a:p>
            <a:pPr marL="0" indent="0">
              <a:buNone/>
            </a:pPr>
            <a:r>
              <a:rPr lang="en-GB" sz="1800" b="1" dirty="0" smtClean="0">
                <a:latin typeface="Times New Roman" pitchFamily="18" charset="0"/>
                <a:cs typeface="Times New Roman" pitchFamily="18" charset="0"/>
              </a:rPr>
              <a:t>-5 </a:t>
            </a:r>
            <a:r>
              <a:rPr lang="en-GB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800" b="1" dirty="0" smtClean="0">
                <a:latin typeface="Times New Roman" pitchFamily="18" charset="0"/>
                <a:cs typeface="Times New Roman" pitchFamily="18" charset="0"/>
              </a:rPr>
              <a:t>White Boards left on even though no pupils were in the room (names in black book)</a:t>
            </a:r>
          </a:p>
          <a:p>
            <a:pPr marL="0" indent="0">
              <a:buNone/>
            </a:pPr>
            <a:endParaRPr lang="en-GB" sz="1800" b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GB" sz="2900" b="1" dirty="0" smtClean="0">
                <a:latin typeface="Times New Roman" pitchFamily="18" charset="0"/>
                <a:cs typeface="Times New Roman" pitchFamily="18" charset="0"/>
              </a:rPr>
              <a:t>Did you know what the school’s electricity bill was in January of this year?</a:t>
            </a:r>
            <a:endParaRPr lang="en-GB" sz="2900" b="1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en-GB" sz="2900" b="1" dirty="0" smtClean="0">
                <a:latin typeface="Times New Roman" pitchFamily="18" charset="0"/>
                <a:cs typeface="Times New Roman" pitchFamily="18" charset="0"/>
              </a:rPr>
              <a:t>£1,968!</a:t>
            </a:r>
          </a:p>
          <a:p>
            <a:pPr marL="0" indent="0" algn="ctr">
              <a:buNone/>
            </a:pPr>
            <a:r>
              <a:rPr lang="en-GB" sz="2900" b="1" dirty="0" smtClean="0">
                <a:latin typeface="Times New Roman" pitchFamily="18" charset="0"/>
                <a:cs typeface="Times New Roman" pitchFamily="18" charset="0"/>
              </a:rPr>
              <a:t>Something needs to be done!</a:t>
            </a:r>
            <a:endParaRPr lang="en-GB" sz="29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Content Placeholder 6" descr="Image result for black book"/>
          <p:cNvPicPr>
            <a:picLocks noGrp="1"/>
          </p:cNvPicPr>
          <p:nvPr>
            <p:ph sz="quarter" idx="1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1916832"/>
            <a:ext cx="3538736" cy="345638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213634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2" name="cashreg.wav"/>
          </p:stSnd>
        </p:sndAc>
      </p:transition>
    </mc:Choice>
    <mc:Fallback xmlns="">
      <p:transition spd="slow">
        <p:sndAc>
          <p:stSnd>
            <p:snd r:embed="rId4" name="cashreg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b="1" u="sng" dirty="0">
                <a:latin typeface="Times New Roman" pitchFamily="18" charset="0"/>
                <a:cs typeface="Times New Roman" pitchFamily="18" charset="0"/>
              </a:rPr>
              <a:t>We will: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2600" b="1" dirty="0">
                <a:latin typeface="Times New Roman" pitchFamily="18" charset="0"/>
                <a:cs typeface="Times New Roman" pitchFamily="18" charset="0"/>
              </a:rPr>
              <a:t>Ask teachers in each class, from nursery to P7, to  choose an Eco-Monitor. The pupil will be responsible for checking that all lights are turned off when no-one is in the </a:t>
            </a:r>
            <a:r>
              <a:rPr lang="en-GB" sz="2600" b="1" dirty="0" smtClean="0">
                <a:latin typeface="Times New Roman" pitchFamily="18" charset="0"/>
                <a:cs typeface="Times New Roman" pitchFamily="18" charset="0"/>
              </a:rPr>
              <a:t>class</a:t>
            </a:r>
            <a:r>
              <a:rPr lang="en-GB" sz="2600" b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2600" b="1" dirty="0">
                <a:latin typeface="Times New Roman" pitchFamily="18" charset="0"/>
                <a:cs typeface="Times New Roman" pitchFamily="18" charset="0"/>
              </a:rPr>
              <a:t>Ask all members of the school </a:t>
            </a:r>
            <a:r>
              <a:rPr lang="en-GB" sz="2600" b="1" dirty="0" smtClean="0"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n-GB" sz="2600" b="1" dirty="0">
                <a:latin typeface="Times New Roman" pitchFamily="18" charset="0"/>
                <a:cs typeface="Times New Roman" pitchFamily="18" charset="0"/>
              </a:rPr>
              <a:t>help us by turning off </a:t>
            </a:r>
            <a:r>
              <a:rPr lang="en-GB" sz="2600" b="1" dirty="0" smtClean="0">
                <a:latin typeface="Times New Roman" pitchFamily="18" charset="0"/>
                <a:cs typeface="Times New Roman" pitchFamily="18" charset="0"/>
              </a:rPr>
              <a:t>lights when they are not needed</a:t>
            </a:r>
          </a:p>
          <a:p>
            <a:pPr marL="285750" indent="-285750">
              <a:buFont typeface="Arial" pitchFamily="34" charset="0"/>
              <a:buChar char="•"/>
            </a:pPr>
            <a:endParaRPr lang="en-GB" sz="2600" b="1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GB" sz="2600" b="1" dirty="0">
                <a:latin typeface="Times New Roman" pitchFamily="18" charset="0"/>
                <a:cs typeface="Times New Roman" pitchFamily="18" charset="0"/>
              </a:rPr>
              <a:t>Monitor our progress  by </a:t>
            </a:r>
            <a:r>
              <a:rPr lang="en-GB" sz="2600" b="1" dirty="0" smtClean="0">
                <a:latin typeface="Times New Roman" pitchFamily="18" charset="0"/>
                <a:cs typeface="Times New Roman" pitchFamily="18" charset="0"/>
              </a:rPr>
              <a:t>looking at our </a:t>
            </a:r>
            <a:r>
              <a:rPr lang="en-GB" sz="2600" b="1" dirty="0">
                <a:latin typeface="Times New Roman" pitchFamily="18" charset="0"/>
                <a:cs typeface="Times New Roman" pitchFamily="18" charset="0"/>
              </a:rPr>
              <a:t>school electricity bills. We hope to </a:t>
            </a:r>
            <a:r>
              <a:rPr lang="en-GB" sz="2600" b="1" dirty="0" smtClean="0">
                <a:latin typeface="Times New Roman" pitchFamily="18" charset="0"/>
                <a:cs typeface="Times New Roman" pitchFamily="18" charset="0"/>
              </a:rPr>
              <a:t>reduce </a:t>
            </a:r>
            <a:r>
              <a:rPr lang="en-GB" sz="2600" b="1" dirty="0">
                <a:latin typeface="Times New Roman" pitchFamily="18" charset="0"/>
                <a:cs typeface="Times New Roman" pitchFamily="18" charset="0"/>
              </a:rPr>
              <a:t>our next January electricity bill! </a:t>
            </a:r>
          </a:p>
          <a:p>
            <a:endParaRPr lang="en-GB" sz="2600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644008" y="548680"/>
            <a:ext cx="3304572" cy="1463153"/>
          </a:xfrm>
        </p:spPr>
        <p:txBody>
          <a:bodyPr>
            <a:normAutofit/>
          </a:bodyPr>
          <a:lstStyle/>
          <a:p>
            <a:endParaRPr lang="en-GB" sz="3200" b="1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2"/>
          </p:nvPr>
        </p:nvSpPr>
        <p:spPr>
          <a:xfrm>
            <a:off x="4736592" y="2204864"/>
            <a:ext cx="3298784" cy="3450034"/>
          </a:xfrm>
        </p:spPr>
        <p:txBody>
          <a:bodyPr>
            <a:normAutofit/>
          </a:bodyPr>
          <a:lstStyle/>
          <a:p>
            <a:r>
              <a:rPr lang="en-GB" sz="48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Saving Energy Action Plan</a:t>
            </a:r>
            <a:endParaRPr lang="en-GB" sz="4800" b="1" dirty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11416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2" name="cashreg.wav"/>
          </p:stSnd>
        </p:sndAc>
      </p:transition>
    </mc:Choice>
    <mc:Fallback xmlns="">
      <p:transition spd="slow">
        <p:sndAc>
          <p:stSnd>
            <p:snd r:embed="rId3" name="cashreg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5400" b="1" dirty="0" smtClean="0"/>
              <a:t>Summary</a:t>
            </a:r>
            <a:endParaRPr lang="en-GB" sz="5400" b="1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043608" y="2564904"/>
            <a:ext cx="6777317" cy="3508977"/>
          </a:xfrm>
        </p:spPr>
        <p:txBody>
          <a:bodyPr>
            <a:noAutofit/>
          </a:bodyPr>
          <a:lstStyle/>
          <a:p>
            <a:r>
              <a:rPr lang="en-GB" sz="2000" b="1" dirty="0" smtClean="0">
                <a:solidFill>
                  <a:schemeClr val="tx1"/>
                </a:solidFill>
              </a:rPr>
              <a:t>Please choose an Eco monitor for each class and send their names to Mrs Allen</a:t>
            </a:r>
          </a:p>
          <a:p>
            <a:r>
              <a:rPr lang="en-GB" sz="2000" b="1" dirty="0" smtClean="0">
                <a:solidFill>
                  <a:schemeClr val="tx1"/>
                </a:solidFill>
              </a:rPr>
              <a:t>Please turn lights off and do not throw litter on the ground</a:t>
            </a:r>
          </a:p>
          <a:p>
            <a:r>
              <a:rPr lang="en-GB" sz="2000" b="1" dirty="0" smtClean="0">
                <a:solidFill>
                  <a:schemeClr val="tx1"/>
                </a:solidFill>
              </a:rPr>
              <a:t>A litter picking rota will be sent out to you soon!</a:t>
            </a:r>
          </a:p>
          <a:p>
            <a:r>
              <a:rPr lang="en-GB" sz="2000" b="1" dirty="0" smtClean="0">
                <a:solidFill>
                  <a:schemeClr val="tx1"/>
                </a:solidFill>
              </a:rPr>
              <a:t>Please put one of our Eco posters up in your classroom!</a:t>
            </a:r>
          </a:p>
          <a:p>
            <a:pPr marL="68580" indent="0" algn="ctr">
              <a:buNone/>
            </a:pPr>
            <a:r>
              <a:rPr lang="en-GB" sz="3600" b="1" dirty="0" smtClean="0">
                <a:solidFill>
                  <a:schemeClr val="tx1"/>
                </a:solidFill>
              </a:rPr>
              <a:t>THANK YOU VERY MUCH!</a:t>
            </a:r>
          </a:p>
          <a:p>
            <a:endParaRPr lang="en-GB" b="1" dirty="0" smtClean="0">
              <a:solidFill>
                <a:schemeClr val="tx1"/>
              </a:solidFill>
            </a:endParaRPr>
          </a:p>
          <a:p>
            <a:endParaRPr lang="en-GB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99326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2" name="drumroll.wav"/>
          </p:stSnd>
        </p:sndAc>
      </p:transition>
    </mc:Choice>
    <mc:Fallback xmlns="">
      <p:transition spd="slow">
        <p:sndAc>
          <p:stSnd>
            <p:snd r:embed="rId3" name="drumroll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211</TotalTime>
  <Words>487</Words>
  <Application>Microsoft Office PowerPoint</Application>
  <PresentationFormat>On-screen Show (4:3)</PresentationFormat>
  <Paragraphs>52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Austin</vt:lpstr>
      <vt:lpstr>What is the Eco Council ?</vt:lpstr>
      <vt:lpstr>Who is in the Eco Council?</vt:lpstr>
      <vt:lpstr>What are our aims this year?</vt:lpstr>
      <vt:lpstr>Fighting against LITTER</vt:lpstr>
      <vt:lpstr>PowerPoint Presentation</vt:lpstr>
      <vt:lpstr>Saving Energy</vt:lpstr>
      <vt:lpstr>PowerPoint Presentation</vt:lpstr>
      <vt:lpstr>Summary</vt:lpstr>
    </vt:vector>
  </TitlesOfParts>
  <Company>C2K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the Eco Council?</dc:title>
  <dc:creator>C ALLEN</dc:creator>
  <cp:lastModifiedBy>C ALLEN</cp:lastModifiedBy>
  <cp:revision>39</cp:revision>
  <dcterms:created xsi:type="dcterms:W3CDTF">2016-10-07T10:45:32Z</dcterms:created>
  <dcterms:modified xsi:type="dcterms:W3CDTF">2016-10-11T15:15:43Z</dcterms:modified>
</cp:coreProperties>
</file>