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CC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67684" autoAdjust="0"/>
  </p:normalViewPr>
  <p:slideViewPr>
    <p:cSldViewPr>
      <p:cViewPr varScale="1">
        <p:scale>
          <a:sx n="57" d="100"/>
          <a:sy n="57" d="100"/>
        </p:scale>
        <p:origin x="-1746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2838" y="-84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F71AD8-6C26-4AF6-967B-D551E7437E8B}" type="datetimeFigureOut">
              <a:rPr lang="en-GB" smtClean="0"/>
              <a:pPr/>
              <a:t>19/01/2022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0B5494-D4D4-4C84-86A3-8C445549EAD4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450814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0B5494-D4D4-4C84-86A3-8C445549EAD4}" type="slidenum">
              <a:rPr lang="en-GB" smtClean="0"/>
              <a:pPr/>
              <a:t>1</a:t>
            </a:fld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7650411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Keeping a careful watch on hearing is really important.</a:t>
            </a:r>
          </a:p>
          <a:p>
            <a:r>
              <a:rPr lang="en-GB" dirty="0" smtClean="0"/>
              <a:t>Children</a:t>
            </a:r>
            <a:r>
              <a:rPr lang="en-GB" baseline="0" dirty="0" smtClean="0"/>
              <a:t> learn speech by listening to those around them, so how you talk is really important.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468BD9-BE39-4A8A-9CA1-F54A16F3AA2B}" type="slidenum">
              <a:rPr lang="en-GB" smtClean="0"/>
              <a:pPr/>
              <a:t>2</a:t>
            </a:fld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34350283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Some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examples of things children may not yet pronounce correctly e.g.</a:t>
            </a: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“pider” for  spider</a:t>
            </a:r>
          </a:p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“sop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” for shop</a:t>
            </a:r>
          </a:p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sips” for chips</a:t>
            </a:r>
          </a:p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wellow” for yellow</a:t>
            </a:r>
          </a:p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wabbit” for rabbit</a:t>
            </a:r>
          </a:p>
          <a:p>
            <a:endParaRPr lang="en-GB" dirty="0" smtClean="0"/>
          </a:p>
          <a:p>
            <a:r>
              <a:rPr lang="en-GB" dirty="0" smtClean="0"/>
              <a:t>These “mistakes” are normal for children aged 3-4 years.</a:t>
            </a:r>
          </a:p>
          <a:p>
            <a:r>
              <a:rPr lang="en-GB" dirty="0" smtClean="0"/>
              <a:t>But don’t make the mistake of copying</a:t>
            </a:r>
            <a:r>
              <a:rPr lang="en-GB" baseline="0" dirty="0" smtClean="0"/>
              <a:t> how the child says the word as they must hear words said correctly for their speech to mature.</a:t>
            </a:r>
          </a:p>
          <a:p>
            <a:r>
              <a:rPr lang="en-GB" baseline="0" dirty="0" smtClean="0"/>
              <a:t>Just say the word correctly as if you are talking to them about what they are interested in.</a:t>
            </a:r>
          </a:p>
          <a:p>
            <a:r>
              <a:rPr lang="en-GB" baseline="0" dirty="0" smtClean="0"/>
              <a:t>This is called modelling.</a:t>
            </a:r>
          </a:p>
          <a:p>
            <a:endParaRPr lang="en-GB" dirty="0"/>
          </a:p>
          <a:p>
            <a:endParaRPr lang="en-GB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			</a:t>
            </a:r>
            <a:endParaRPr lang="en-GB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468BD9-BE39-4A8A-9CA1-F54A16F3AA2B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33542031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If child says:  </a:t>
            </a:r>
          </a:p>
          <a:p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'tat' for “cat”</a:t>
            </a:r>
          </a:p>
          <a:p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you say cat in a sentence or phrase, </a:t>
            </a:r>
          </a:p>
          <a:p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e.g. “yes, it's a cat”…</a:t>
            </a:r>
          </a:p>
          <a:p>
            <a:endParaRPr lang="en-GB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..</a:t>
            </a:r>
            <a:r>
              <a:rPr lang="en-GB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try to say it lots of times:</a:t>
            </a:r>
          </a:p>
          <a:p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“It’s Granny’s cat…</a:t>
            </a:r>
          </a:p>
          <a:p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It’s such a </a:t>
            </a:r>
          </a:p>
          <a:p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cute wee cat..</a:t>
            </a:r>
          </a:p>
          <a:p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do you want to pet the cat?”</a:t>
            </a:r>
          </a:p>
          <a:p>
            <a:r>
              <a:rPr lang="en-GB" dirty="0" smtClean="0"/>
              <a:t>Modelling (you could be Naomi Campbell) is one really important thing you can</a:t>
            </a:r>
            <a:r>
              <a:rPr lang="en-GB" baseline="0" dirty="0" smtClean="0"/>
              <a:t> do to help speech develop</a:t>
            </a:r>
          </a:p>
          <a:p>
            <a:r>
              <a:rPr lang="en-GB" baseline="0" dirty="0" smtClean="0"/>
              <a:t>Modelling means saying they word correctly after your child says it BUT NOT AS IF YOU ARE CORRECTING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468BD9-BE39-4A8A-9CA1-F54A16F3AA2B}" type="slidenum">
              <a:rPr lang="en-GB" smtClean="0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1893921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The first step in helping your child’s speech is to </a:t>
            </a:r>
            <a:r>
              <a:rPr lang="en-GB" b="1" dirty="0" smtClean="0"/>
              <a:t>have</a:t>
            </a:r>
            <a:r>
              <a:rPr lang="en-GB" b="1" baseline="0" dirty="0" smtClean="0"/>
              <a:t> </a:t>
            </a:r>
            <a:r>
              <a:rPr lang="en-GB" b="1" dirty="0" smtClean="0"/>
              <a:t>fun </a:t>
            </a:r>
            <a:r>
              <a:rPr lang="en-GB" dirty="0" smtClean="0"/>
              <a:t>together so he’ll want to interact with you. Think about how your face shows you are having fun! SMILE!</a:t>
            </a:r>
          </a:p>
          <a:p>
            <a:r>
              <a:rPr lang="en-GB" dirty="0" smtClean="0"/>
              <a:t>By being </a:t>
            </a:r>
            <a:r>
              <a:rPr lang="en-GB" b="1" dirty="0" smtClean="0"/>
              <a:t>face to face </a:t>
            </a:r>
            <a:r>
              <a:rPr lang="en-GB" dirty="0" smtClean="0"/>
              <a:t>with your child, you can see what he’s looking at. Then you can</a:t>
            </a:r>
            <a:r>
              <a:rPr lang="en-GB" baseline="0" dirty="0" smtClean="0"/>
              <a:t> talk about </a:t>
            </a:r>
            <a:r>
              <a:rPr lang="en-GB" dirty="0" smtClean="0"/>
              <a:t>his interests,</a:t>
            </a:r>
            <a:r>
              <a:rPr lang="en-GB" baseline="0" dirty="0" smtClean="0"/>
              <a:t> if you talk about what interests him he is much more likely to pay attention and learn from you.</a:t>
            </a:r>
          </a:p>
          <a:p>
            <a:r>
              <a:rPr lang="en-GB" b="1" baseline="0" dirty="0" smtClean="0"/>
              <a:t>Follow child’s lead: </a:t>
            </a:r>
            <a:r>
              <a:rPr lang="en-GB" b="0" baseline="0" dirty="0" smtClean="0"/>
              <a:t>comment on what your child is talking about or interested in. Again he is more likely to listen so then you have the chance to be a good model.</a:t>
            </a:r>
          </a:p>
          <a:p>
            <a:r>
              <a:rPr lang="en-GB" b="1" baseline="0" dirty="0" smtClean="0"/>
              <a:t>Keep turns going: </a:t>
            </a:r>
            <a:r>
              <a:rPr lang="en-GB" b="0" baseline="0" dirty="0" smtClean="0"/>
              <a:t>pause and look at your child expectantly so he can have a turn to talk.</a:t>
            </a:r>
          </a:p>
          <a:p>
            <a:r>
              <a:rPr lang="en-GB" b="0" baseline="0" dirty="0" smtClean="0"/>
              <a:t>Frequent quality interactions that the child enjoys is the most helpful thing to support speech development.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468BD9-BE39-4A8A-9CA1-F54A16F3AA2B}" type="slidenum">
              <a:rPr lang="en-GB" smtClean="0"/>
              <a:pPr/>
              <a:t>6</a:t>
            </a:fld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85355596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If you are worried about speech and language development for any reason, come and talk to staff in pre-school or the Health visitor.</a:t>
            </a:r>
          </a:p>
          <a:p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You can refer directly to see a speech therapist, </a:t>
            </a:r>
          </a:p>
          <a:p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you do not need to ask your GP.</a:t>
            </a:r>
          </a:p>
          <a:p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We in can help you.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468BD9-BE39-4A8A-9CA1-F54A16F3AA2B}" type="slidenum">
              <a:rPr lang="en-GB" smtClean="0"/>
              <a:pPr/>
              <a:t>7</a:t>
            </a:fld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324852026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By the time your child is in preschool he should not have a dummy at any time!</a:t>
            </a:r>
          </a:p>
          <a:p>
            <a:r>
              <a:rPr lang="en-GB" dirty="0" smtClean="0"/>
              <a:t>You</a:t>
            </a:r>
            <a:r>
              <a:rPr lang="en-GB" baseline="0" dirty="0" smtClean="0"/>
              <a:t> need to be cruel to be kind and get rid!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468BD9-BE39-4A8A-9CA1-F54A16F3AA2B}" type="slidenum">
              <a:rPr lang="en-GB" smtClean="0"/>
              <a:pPr/>
              <a:t>8</a:t>
            </a:fld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11196028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5BBA7-9F49-471D-A63B-DA1980FF73ED}" type="datetimeFigureOut">
              <a:rPr lang="en-GB" smtClean="0"/>
              <a:pPr/>
              <a:t>19/01/2022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697AA-0D9E-4316-BCB4-22FE8DD0DAC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33608932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5BBA7-9F49-471D-A63B-DA1980FF73ED}" type="datetimeFigureOut">
              <a:rPr lang="en-GB" smtClean="0"/>
              <a:pPr/>
              <a:t>19/01/2022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697AA-0D9E-4316-BCB4-22FE8DD0DAC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16304872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5BBA7-9F49-471D-A63B-DA1980FF73ED}" type="datetimeFigureOut">
              <a:rPr lang="en-GB" smtClean="0"/>
              <a:pPr/>
              <a:t>19/01/2022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697AA-0D9E-4316-BCB4-22FE8DD0DAC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25915775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5BBA7-9F49-471D-A63B-DA1980FF73ED}" type="datetimeFigureOut">
              <a:rPr lang="en-GB" smtClean="0"/>
              <a:pPr/>
              <a:t>19/01/2022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697AA-0D9E-4316-BCB4-22FE8DD0DAC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4520053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5BBA7-9F49-471D-A63B-DA1980FF73ED}" type="datetimeFigureOut">
              <a:rPr lang="en-GB" smtClean="0"/>
              <a:pPr/>
              <a:t>19/01/2022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697AA-0D9E-4316-BCB4-22FE8DD0DAC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2767060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5BBA7-9F49-471D-A63B-DA1980FF73ED}" type="datetimeFigureOut">
              <a:rPr lang="en-GB" smtClean="0"/>
              <a:pPr/>
              <a:t>19/01/2022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697AA-0D9E-4316-BCB4-22FE8DD0DAC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32590728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5BBA7-9F49-471D-A63B-DA1980FF73ED}" type="datetimeFigureOut">
              <a:rPr lang="en-GB" smtClean="0"/>
              <a:pPr/>
              <a:t>19/01/2022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697AA-0D9E-4316-BCB4-22FE8DD0DAC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31905367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5BBA7-9F49-471D-A63B-DA1980FF73ED}" type="datetimeFigureOut">
              <a:rPr lang="en-GB" smtClean="0"/>
              <a:pPr/>
              <a:t>19/01/2022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697AA-0D9E-4316-BCB4-22FE8DD0DAC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17959990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5BBA7-9F49-471D-A63B-DA1980FF73ED}" type="datetimeFigureOut">
              <a:rPr lang="en-GB" smtClean="0"/>
              <a:pPr/>
              <a:t>19/01/2022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697AA-0D9E-4316-BCB4-22FE8DD0DAC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27047902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5BBA7-9F49-471D-A63B-DA1980FF73ED}" type="datetimeFigureOut">
              <a:rPr lang="en-GB" smtClean="0"/>
              <a:pPr/>
              <a:t>19/01/2022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697AA-0D9E-4316-BCB4-22FE8DD0DAC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17829516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5BBA7-9F49-471D-A63B-DA1980FF73ED}" type="datetimeFigureOut">
              <a:rPr lang="en-GB" smtClean="0"/>
              <a:pPr/>
              <a:t>19/01/2022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697AA-0D9E-4316-BCB4-22FE8DD0DAC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41575252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E5BBA7-9F49-471D-A63B-DA1980FF73ED}" type="datetimeFigureOut">
              <a:rPr lang="en-GB" smtClean="0"/>
              <a:pPr/>
              <a:t>19/01/2022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2697AA-0D9E-4316-BCB4-22FE8DD0DAC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2060984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Speech Sounds</a:t>
            </a:r>
            <a:endParaRPr lang="en-GB" sz="4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3528" y="188640"/>
            <a:ext cx="7560840" cy="646331"/>
          </a:xfrm>
          <a:prstGeom prst="rect">
            <a:avLst/>
          </a:prstGeom>
          <a:solidFill>
            <a:srgbClr val="FF33CC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3600" dirty="0" smtClean="0">
                <a:solidFill>
                  <a:schemeClr val="bg1"/>
                </a:solidFill>
              </a:rPr>
              <a:t>Getting Ready to Learn</a:t>
            </a:r>
            <a:endParaRPr lang="en-GB" sz="3600" dirty="0">
              <a:solidFill>
                <a:schemeClr val="bg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8384" y="164587"/>
            <a:ext cx="958078" cy="134076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20272" y="6021288"/>
            <a:ext cx="1859441" cy="59746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775" y="6093296"/>
            <a:ext cx="1946157" cy="536983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907704" y="3692981"/>
            <a:ext cx="64087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>
                <a:solidFill>
                  <a:srgbClr val="002060"/>
                </a:solidFill>
              </a:rPr>
              <a:t>Supporting Development</a:t>
            </a:r>
          </a:p>
        </p:txBody>
      </p:sp>
      <p:sp>
        <p:nvSpPr>
          <p:cNvPr id="8" name="Rectangle 7"/>
          <p:cNvSpPr/>
          <p:nvPr/>
        </p:nvSpPr>
        <p:spPr>
          <a:xfrm>
            <a:off x="755577" y="4725144"/>
            <a:ext cx="775184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400" dirty="0">
                <a:solidFill>
                  <a:srgbClr val="7030A0"/>
                </a:solidFill>
              </a:rPr>
              <a:t>COMET Speech and Language Therapist: </a:t>
            </a:r>
            <a:r>
              <a:rPr lang="en-GB" sz="2400" dirty="0" smtClean="0">
                <a:solidFill>
                  <a:srgbClr val="7030A0"/>
                </a:solidFill>
              </a:rPr>
              <a:t>Mary Woodward</a:t>
            </a:r>
            <a:endParaRPr lang="en-GB" sz="24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507408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755576" y="1268760"/>
            <a:ext cx="7772400" cy="1470025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sz="28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</a:t>
            </a:r>
          </a:p>
          <a:p>
            <a:pPr algn="l"/>
            <a:endParaRPr lang="en-GB" sz="28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en-GB" sz="280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en-GB" sz="28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31032" y="1176076"/>
            <a:ext cx="845921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</a:t>
            </a:r>
            <a:r>
              <a:rPr lang="en-GB" sz="32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tune </a:t>
            </a:r>
            <a:r>
              <a:rPr lang="en-GB" sz="32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to </a:t>
            </a:r>
            <a:r>
              <a:rPr lang="en-GB" sz="32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sound children need:</a:t>
            </a:r>
            <a:endParaRPr lang="en-GB" sz="32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3040" y="2172181"/>
            <a:ext cx="867747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Good hearing</a:t>
            </a:r>
          </a:p>
          <a:p>
            <a:endParaRPr lang="en-GB" sz="24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People around them:</a:t>
            </a:r>
          </a:p>
          <a:p>
            <a:endParaRPr lang="en-GB" sz="240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4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- looking at them when they are talking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sz="24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4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- using clear speech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sz="24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4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- reducing background noise </a:t>
            </a:r>
          </a:p>
          <a:p>
            <a:endParaRPr lang="en-GB" sz="2400" dirty="0">
              <a:solidFill>
                <a:schemeClr val="tx2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93304" y="256462"/>
            <a:ext cx="7563072" cy="646331"/>
          </a:xfrm>
          <a:prstGeom prst="rect">
            <a:avLst/>
          </a:prstGeom>
          <a:solidFill>
            <a:srgbClr val="FF33CC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3600" dirty="0" smtClean="0">
                <a:solidFill>
                  <a:schemeClr val="bg1"/>
                </a:solidFill>
              </a:rPr>
              <a:t>Getting Ready to Learn</a:t>
            </a:r>
            <a:endParaRPr lang="en-GB" sz="3600" dirty="0">
              <a:solidFill>
                <a:schemeClr val="bg1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8384" y="164587"/>
            <a:ext cx="958078" cy="134076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20272" y="6021288"/>
            <a:ext cx="1859441" cy="59746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775" y="6093296"/>
            <a:ext cx="1946157" cy="536983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546172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95537" y="1268760"/>
            <a:ext cx="799288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 is normal for a preschool child to not say </a:t>
            </a:r>
          </a:p>
          <a:p>
            <a:r>
              <a:rPr lang="en-GB" sz="28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 sounds correctly yet.</a:t>
            </a:r>
            <a:endParaRPr lang="en-GB" sz="28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95536" y="188640"/>
            <a:ext cx="7632848" cy="646331"/>
          </a:xfrm>
          <a:prstGeom prst="rect">
            <a:avLst/>
          </a:prstGeom>
          <a:solidFill>
            <a:srgbClr val="FF33CC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3600" dirty="0" smtClean="0">
                <a:solidFill>
                  <a:schemeClr val="bg1"/>
                </a:solidFill>
              </a:rPr>
              <a:t>Getting Ready to Learn</a:t>
            </a:r>
            <a:endParaRPr lang="en-GB" sz="3600" dirty="0">
              <a:solidFill>
                <a:schemeClr val="bg1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2400" y="164587"/>
            <a:ext cx="814062" cy="134076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20272" y="6021288"/>
            <a:ext cx="1859441" cy="59746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775" y="6093296"/>
            <a:ext cx="1946157" cy="536983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4515" y="2420888"/>
            <a:ext cx="2540993" cy="2795286"/>
          </a:xfrm>
          <a:prstGeom prst="rect">
            <a:avLst/>
          </a:prstGeom>
        </p:spPr>
      </p:pic>
      <p:sp>
        <p:nvSpPr>
          <p:cNvPr id="9" name="Oval Callout 8"/>
          <p:cNvSpPr/>
          <p:nvPr/>
        </p:nvSpPr>
        <p:spPr>
          <a:xfrm>
            <a:off x="1374006" y="3192372"/>
            <a:ext cx="3024336" cy="1368152"/>
          </a:xfrm>
          <a:prstGeom prst="wedgeEllipseCallout">
            <a:avLst>
              <a:gd name="adj1" fmla="val -48319"/>
              <a:gd name="adj2" fmla="val 10806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2166094" y="3372041"/>
            <a:ext cx="223224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 smtClean="0">
                <a:solidFill>
                  <a:schemeClr val="bg1"/>
                </a:solidFill>
              </a:rPr>
              <a:t>pider</a:t>
            </a:r>
            <a:endParaRPr lang="en-GB" sz="4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2113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5536" y="1129970"/>
            <a:ext cx="849694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Modelling sounds </a:t>
            </a:r>
            <a:endParaRPr lang="en-GB" sz="32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95536" y="188640"/>
            <a:ext cx="7416824" cy="646331"/>
          </a:xfrm>
          <a:prstGeom prst="rect">
            <a:avLst/>
          </a:prstGeom>
          <a:solidFill>
            <a:srgbClr val="FF33CC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3600" dirty="0" smtClean="0">
                <a:solidFill>
                  <a:schemeClr val="bg1"/>
                </a:solidFill>
              </a:rPr>
              <a:t>Getting Ready to Learn</a:t>
            </a:r>
            <a:endParaRPr lang="en-GB" sz="3600" dirty="0">
              <a:solidFill>
                <a:schemeClr val="bg1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8384" y="164587"/>
            <a:ext cx="958078" cy="1340768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1604" y="1863511"/>
            <a:ext cx="2148199" cy="2363183"/>
          </a:xfrm>
          <a:prstGeom prst="rect">
            <a:avLst/>
          </a:prstGeom>
        </p:spPr>
      </p:pic>
      <p:sp>
        <p:nvSpPr>
          <p:cNvPr id="9" name="Oval Callout 8"/>
          <p:cNvSpPr/>
          <p:nvPr/>
        </p:nvSpPr>
        <p:spPr>
          <a:xfrm>
            <a:off x="1296885" y="2345758"/>
            <a:ext cx="2807063" cy="1398690"/>
          </a:xfrm>
          <a:prstGeom prst="wedgeEllipseCallout">
            <a:avLst>
              <a:gd name="adj1" fmla="val -56863"/>
              <a:gd name="adj2" fmla="val 4962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2168132" y="2656186"/>
            <a:ext cx="25180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 smtClean="0">
                <a:solidFill>
                  <a:schemeClr val="bg1"/>
                </a:solidFill>
              </a:rPr>
              <a:t>tat</a:t>
            </a:r>
            <a:endParaRPr lang="en-GB" sz="4000" dirty="0">
              <a:solidFill>
                <a:schemeClr val="bg1"/>
              </a:solidFill>
            </a:endParaRPr>
          </a:p>
        </p:txBody>
      </p:sp>
      <p:sp>
        <p:nvSpPr>
          <p:cNvPr id="12" name="Rectangular Callout 11"/>
          <p:cNvSpPr/>
          <p:nvPr/>
        </p:nvSpPr>
        <p:spPr>
          <a:xfrm>
            <a:off x="5745564" y="4128264"/>
            <a:ext cx="2520280" cy="720080"/>
          </a:xfrm>
          <a:prstGeom prst="wedgeRectCallout">
            <a:avLst>
              <a:gd name="adj1" fmla="val 56583"/>
              <a:gd name="adj2" fmla="val 95208"/>
            </a:avLst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3" name="Rectangular Callout 12"/>
          <p:cNvSpPr/>
          <p:nvPr/>
        </p:nvSpPr>
        <p:spPr>
          <a:xfrm>
            <a:off x="4259261" y="5475148"/>
            <a:ext cx="3528392" cy="882071"/>
          </a:xfrm>
          <a:prstGeom prst="wedgeRectCallout">
            <a:avLst>
              <a:gd name="adj1" fmla="val 56583"/>
              <a:gd name="adj2" fmla="val 95208"/>
            </a:avLst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4" name="Rectangular Callout 13"/>
          <p:cNvSpPr/>
          <p:nvPr/>
        </p:nvSpPr>
        <p:spPr>
          <a:xfrm>
            <a:off x="534306" y="5516713"/>
            <a:ext cx="2892874" cy="590721"/>
          </a:xfrm>
          <a:prstGeom prst="wedgeRectCallout">
            <a:avLst>
              <a:gd name="adj1" fmla="val 57541"/>
              <a:gd name="adj2" fmla="val 144461"/>
            </a:avLst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5" name="TextBox 14"/>
          <p:cNvSpPr txBox="1"/>
          <p:nvPr/>
        </p:nvSpPr>
        <p:spPr>
          <a:xfrm>
            <a:off x="5817571" y="4226694"/>
            <a:ext cx="23762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Yes</a:t>
            </a:r>
            <a:r>
              <a:rPr lang="en-GB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it's a </a:t>
            </a:r>
            <a:r>
              <a:rPr lang="en-GB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cat.</a:t>
            </a:r>
            <a:endParaRPr lang="en-GB" sz="2800" dirty="0">
              <a:solidFill>
                <a:schemeClr val="bg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43023" y="5516713"/>
            <a:ext cx="26642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chemeClr val="bg1"/>
                </a:solidFill>
              </a:rPr>
              <a:t>It is a cute cat!</a:t>
            </a:r>
            <a:endParaRPr lang="en-GB" sz="2800" dirty="0">
              <a:solidFill>
                <a:schemeClr val="bg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259261" y="5439129"/>
            <a:ext cx="366857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chemeClr val="bg1"/>
                </a:solidFill>
              </a:rPr>
              <a:t>Do you want to stroke the cat?</a:t>
            </a:r>
            <a:endParaRPr lang="en-GB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2561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1052736"/>
            <a:ext cx="84969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 can I help speech?</a:t>
            </a:r>
            <a:endParaRPr lang="en-GB" sz="32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28558" y="1916832"/>
            <a:ext cx="8463922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Quality interaction</a:t>
            </a:r>
          </a:p>
          <a:p>
            <a:endParaRPr lang="en-GB" sz="24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4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Model </a:t>
            </a:r>
            <a:r>
              <a:rPr lang="en-GB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sounds </a:t>
            </a:r>
            <a:endParaRPr lang="en-GB" sz="240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4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4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Support:</a:t>
            </a:r>
          </a:p>
          <a:p>
            <a:endParaRPr lang="en-GB" sz="240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attention &amp; listening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sz="240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Memory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sz="240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GB" sz="24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honological awareness </a:t>
            </a:r>
            <a:endParaRPr lang="en-GB" sz="24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95536" y="188640"/>
            <a:ext cx="7344816" cy="646331"/>
          </a:xfrm>
          <a:prstGeom prst="rect">
            <a:avLst/>
          </a:prstGeom>
          <a:solidFill>
            <a:srgbClr val="FF33CC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3600" dirty="0" smtClean="0">
                <a:solidFill>
                  <a:schemeClr val="bg1"/>
                </a:solidFill>
              </a:rPr>
              <a:t>Getting Ready to Learn</a:t>
            </a:r>
            <a:endParaRPr lang="en-GB" sz="3600" dirty="0">
              <a:solidFill>
                <a:schemeClr val="bg1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8384" y="164587"/>
            <a:ext cx="958078" cy="134076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20272" y="6021288"/>
            <a:ext cx="1859441" cy="59746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196780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1052736"/>
            <a:ext cx="849694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Quality interaction:</a:t>
            </a:r>
          </a:p>
          <a:p>
            <a:endParaRPr lang="en-GB" sz="240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Have fun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sz="240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 face to face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sz="240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Follow </a:t>
            </a:r>
            <a:r>
              <a:rPr lang="en-GB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child’s </a:t>
            </a:r>
            <a:r>
              <a:rPr lang="en-GB" sz="24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lead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sz="240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Keep turns going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95536" y="188640"/>
            <a:ext cx="7416824" cy="646331"/>
          </a:xfrm>
          <a:prstGeom prst="rect">
            <a:avLst/>
          </a:prstGeom>
          <a:solidFill>
            <a:srgbClr val="FF33CC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3600" dirty="0" smtClean="0">
                <a:solidFill>
                  <a:schemeClr val="bg1"/>
                </a:solidFill>
              </a:rPr>
              <a:t>Getting Ready to Learn</a:t>
            </a:r>
            <a:endParaRPr lang="en-GB" sz="3600" dirty="0">
              <a:solidFill>
                <a:schemeClr val="bg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8384" y="164587"/>
            <a:ext cx="958078" cy="134076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20272" y="6021288"/>
            <a:ext cx="1859441" cy="59746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775" y="6093296"/>
            <a:ext cx="1946157" cy="536983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473630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95536" y="1124744"/>
            <a:ext cx="849694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2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Delayed speech development</a:t>
            </a:r>
            <a:endParaRPr lang="en-GB" sz="32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95536" y="1844824"/>
            <a:ext cx="8496944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 a child is 3 and friends/family/school cannot understand him or he says, for example:</a:t>
            </a:r>
          </a:p>
          <a:p>
            <a:endParaRPr lang="en-GB" sz="240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“a” for hat</a:t>
            </a:r>
          </a:p>
          <a:p>
            <a:endParaRPr lang="en-GB" sz="240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“ba” for bag</a:t>
            </a:r>
          </a:p>
          <a:p>
            <a:endParaRPr lang="en-GB" sz="240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“ta” for tap</a:t>
            </a:r>
          </a:p>
          <a:p>
            <a:endParaRPr lang="en-GB" sz="28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95536" y="188640"/>
            <a:ext cx="7560840" cy="646331"/>
          </a:xfrm>
          <a:prstGeom prst="rect">
            <a:avLst/>
          </a:prstGeom>
          <a:solidFill>
            <a:srgbClr val="FF33CC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3600" dirty="0" smtClean="0">
                <a:solidFill>
                  <a:schemeClr val="bg1"/>
                </a:solidFill>
              </a:rPr>
              <a:t>Getting Ready to Learn</a:t>
            </a:r>
            <a:endParaRPr lang="en-GB" sz="3600" dirty="0">
              <a:solidFill>
                <a:schemeClr val="bg1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8384" y="164587"/>
            <a:ext cx="958078" cy="134076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20272" y="6021288"/>
            <a:ext cx="1859441" cy="59746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775" y="6093296"/>
            <a:ext cx="1946157" cy="536983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142823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131840" y="1057882"/>
            <a:ext cx="237917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40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Dummy?</a:t>
            </a:r>
            <a:endParaRPr lang="en-GB" sz="40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95536" y="188640"/>
            <a:ext cx="7416824" cy="646331"/>
          </a:xfrm>
          <a:prstGeom prst="rect">
            <a:avLst/>
          </a:prstGeom>
          <a:solidFill>
            <a:srgbClr val="FF33CC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3600" dirty="0" smtClean="0">
                <a:solidFill>
                  <a:schemeClr val="bg1"/>
                </a:solidFill>
              </a:rPr>
              <a:t>Getting Ready to Learn</a:t>
            </a:r>
            <a:endParaRPr lang="en-GB" sz="3600" dirty="0">
              <a:solidFill>
                <a:schemeClr val="bg1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8384" y="164587"/>
            <a:ext cx="958078" cy="134076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20272" y="6021288"/>
            <a:ext cx="1859441" cy="59746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775" y="6093296"/>
            <a:ext cx="1946157" cy="536983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736" y="2204864"/>
            <a:ext cx="4572000" cy="30480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157111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95536" y="980728"/>
            <a:ext cx="8496944" cy="4647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Lisps</a:t>
            </a:r>
          </a:p>
          <a:p>
            <a:endParaRPr lang="en-GB" sz="28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n-GB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lisp is a hissy ‘s’ sound where you can see </a:t>
            </a:r>
            <a:r>
              <a:rPr lang="en-GB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tongue protruding  between </a:t>
            </a:r>
            <a:r>
              <a:rPr lang="en-GB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teeth</a:t>
            </a:r>
            <a:r>
              <a:rPr lang="en-GB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en-GB" sz="24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Changing this speech </a:t>
            </a:r>
            <a:r>
              <a:rPr lang="en-GB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pattern is often not possible </a:t>
            </a:r>
            <a:r>
              <a:rPr lang="en-GB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until second </a:t>
            </a:r>
            <a:r>
              <a:rPr lang="en-GB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upper and lower front teeth are in </a:t>
            </a:r>
            <a:r>
              <a:rPr lang="en-GB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place.</a:t>
            </a:r>
          </a:p>
          <a:p>
            <a:endParaRPr lang="en-GB" sz="2400" i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400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n-GB" sz="24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lisp does not interfere with </a:t>
            </a:r>
            <a:r>
              <a:rPr lang="en-GB" sz="2400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child’s </a:t>
            </a:r>
            <a:r>
              <a:rPr lang="en-GB" sz="24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educational </a:t>
            </a:r>
            <a:r>
              <a:rPr lang="en-GB" sz="2400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progress.</a:t>
            </a:r>
            <a:endParaRPr lang="en-GB" sz="24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4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 </a:t>
            </a:r>
            <a:r>
              <a:rPr lang="en-GB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 important </a:t>
            </a:r>
            <a:r>
              <a:rPr lang="en-GB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that negative </a:t>
            </a:r>
            <a:r>
              <a:rPr lang="en-GB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attention is not drawn to </a:t>
            </a:r>
            <a:r>
              <a:rPr lang="en-GB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it.</a:t>
            </a:r>
          </a:p>
          <a:p>
            <a:endParaRPr lang="en-GB" sz="2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95536" y="188640"/>
            <a:ext cx="7344816" cy="646331"/>
          </a:xfrm>
          <a:prstGeom prst="rect">
            <a:avLst/>
          </a:prstGeom>
          <a:solidFill>
            <a:srgbClr val="FF33CC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3600" dirty="0" smtClean="0">
                <a:solidFill>
                  <a:schemeClr val="bg1"/>
                </a:solidFill>
              </a:rPr>
              <a:t>Getting Ready to Learn</a:t>
            </a:r>
            <a:endParaRPr lang="en-GB" sz="3600" dirty="0">
              <a:solidFill>
                <a:schemeClr val="bg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8384" y="164587"/>
            <a:ext cx="958078" cy="134076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20272" y="6021288"/>
            <a:ext cx="1859441" cy="59746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775" y="6093296"/>
            <a:ext cx="1946157" cy="536983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205157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</TotalTime>
  <Words>696</Words>
  <Application>Microsoft Office PowerPoint</Application>
  <PresentationFormat>On-screen Show (4:3)</PresentationFormat>
  <Paragraphs>118</Paragraphs>
  <Slides>9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Speech Sounds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Company>ESANI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Mary Cahalane</dc:creator>
  <cp:lastModifiedBy>owner</cp:lastModifiedBy>
  <cp:revision>25</cp:revision>
  <dcterms:created xsi:type="dcterms:W3CDTF">2016-12-13T14:47:31Z</dcterms:created>
  <dcterms:modified xsi:type="dcterms:W3CDTF">2022-01-19T20:51:28Z</dcterms:modified>
</cp:coreProperties>
</file>