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85" r:id="rId3"/>
    <p:sldId id="287" r:id="rId4"/>
    <p:sldId id="286" r:id="rId5"/>
    <p:sldId id="280" r:id="rId6"/>
    <p:sldId id="281" r:id="rId7"/>
    <p:sldId id="282" r:id="rId8"/>
  </p:sldIdLst>
  <p:sldSz cx="9144000" cy="6858000" type="screen4x3"/>
  <p:notesSz cx="6669088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1ED5A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61580" autoAdjust="0"/>
  </p:normalViewPr>
  <p:slideViewPr>
    <p:cSldViewPr>
      <p:cViewPr varScale="1">
        <p:scale>
          <a:sx n="51" d="100"/>
          <a:sy n="51" d="100"/>
        </p:scale>
        <p:origin x="-192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AC9EB6-4922-434F-9088-1E5BD1CFD623}" type="datetimeFigureOut">
              <a:rPr lang="en-GB" smtClean="0"/>
              <a:pPr/>
              <a:t>16/01/2022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7607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311730-21E0-4057-AFA1-AA1D61993BF2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11510138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825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E89019-5BC0-431A-B626-D08014EE4453}" type="datetimeFigureOut">
              <a:rPr lang="en-GB" smtClean="0"/>
              <a:pPr/>
              <a:t>16/01/2022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750" y="4714875"/>
            <a:ext cx="5335588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88925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8250" y="9428163"/>
            <a:ext cx="288925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468BD9-BE39-4A8A-9CA1-F54A16F3AA2B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9868344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468BD9-BE39-4A8A-9CA1-F54A16F3AA2B}" type="slidenum">
              <a:rPr lang="en-GB" smtClean="0"/>
              <a:pPr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32263853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r>
              <a:rPr lang="en-GB" sz="1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the preschool years children's vocabulary grows at a fast pace.</a:t>
            </a:r>
          </a:p>
          <a:p>
            <a:pPr algn="l"/>
            <a:endParaRPr lang="en-GB" sz="12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n-GB" sz="1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By 18months old a child will have a vocabulary of about 200 words.</a:t>
            </a:r>
          </a:p>
          <a:p>
            <a:pPr algn="l"/>
            <a:endParaRPr lang="en-GB" sz="11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n-GB" sz="1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By the time they are 6 years old their vocabulary should be about 14,000 words. </a:t>
            </a:r>
          </a:p>
          <a:p>
            <a:pPr algn="l"/>
            <a:endParaRPr lang="en-GB" sz="11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n-GB" sz="1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means that during this period of their lives they are learning about 8 new words a day.</a:t>
            </a:r>
          </a:p>
          <a:p>
            <a:endParaRPr lang="en-GB" sz="11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n-GB" sz="1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do this they need our support.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468BD9-BE39-4A8A-9CA1-F54A16F3AA2B}" type="slidenum">
              <a:rPr lang="en-GB" smtClean="0"/>
              <a:pPr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38871695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Children learn words by hearing lots of words in interactions where: </a:t>
            </a:r>
          </a:p>
          <a:p>
            <a:endParaRPr lang="en-GB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1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adult notices what the child is interested in and talks about it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1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adult and child are enjoying each other’s company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1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adult and child take back-and-forth turns, keeping the conversation going for as long as possible</a:t>
            </a:r>
          </a:p>
          <a:p>
            <a:endParaRPr lang="en-GB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468BD9-BE39-4A8A-9CA1-F54A16F3AA2B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1189661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When you use actions, gestures, facial expressions and tone of voice along with new words it will helps your child understand the meaning of the word.</a:t>
            </a:r>
          </a:p>
          <a:p>
            <a:endParaRPr lang="en-GB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For example, if you say the word “frightened” or “terrified” with a shaky voice that sounds like you are scared, it will help your child understand what you mean.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468BD9-BE39-4A8A-9CA1-F54A16F3AA2B}" type="slidenum">
              <a:rPr lang="en-GB" smtClean="0"/>
              <a:pPr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22000567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C6F66-7301-4F2F-A037-4477A3501772}" type="datetimeFigureOut">
              <a:rPr lang="en-GB" smtClean="0"/>
              <a:pPr/>
              <a:t>16/01/2022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FEEB5-7011-4024-BBEA-0ED57C9036E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33121648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C6F66-7301-4F2F-A037-4477A3501772}" type="datetimeFigureOut">
              <a:rPr lang="en-GB" smtClean="0"/>
              <a:pPr/>
              <a:t>16/01/2022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FEEB5-7011-4024-BBEA-0ED57C9036E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18672704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C6F66-7301-4F2F-A037-4477A3501772}" type="datetimeFigureOut">
              <a:rPr lang="en-GB" smtClean="0"/>
              <a:pPr/>
              <a:t>16/01/2022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FEEB5-7011-4024-BBEA-0ED57C9036E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8971775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C6F66-7301-4F2F-A037-4477A3501772}" type="datetimeFigureOut">
              <a:rPr lang="en-GB" smtClean="0"/>
              <a:pPr/>
              <a:t>16/01/2022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FEEB5-7011-4024-BBEA-0ED57C9036E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37708298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C6F66-7301-4F2F-A037-4477A3501772}" type="datetimeFigureOut">
              <a:rPr lang="en-GB" smtClean="0"/>
              <a:pPr/>
              <a:t>16/01/2022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FEEB5-7011-4024-BBEA-0ED57C9036E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39693882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C6F66-7301-4F2F-A037-4477A3501772}" type="datetimeFigureOut">
              <a:rPr lang="en-GB" smtClean="0"/>
              <a:pPr/>
              <a:t>16/01/2022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FEEB5-7011-4024-BBEA-0ED57C9036E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18718994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C6F66-7301-4F2F-A037-4477A3501772}" type="datetimeFigureOut">
              <a:rPr lang="en-GB" smtClean="0"/>
              <a:pPr/>
              <a:t>16/01/2022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FEEB5-7011-4024-BBEA-0ED57C9036E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3585837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C6F66-7301-4F2F-A037-4477A3501772}" type="datetimeFigureOut">
              <a:rPr lang="en-GB" smtClean="0"/>
              <a:pPr/>
              <a:t>16/01/2022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FEEB5-7011-4024-BBEA-0ED57C9036E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28951007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C6F66-7301-4F2F-A037-4477A3501772}" type="datetimeFigureOut">
              <a:rPr lang="en-GB" smtClean="0"/>
              <a:pPr/>
              <a:t>16/01/2022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FEEB5-7011-4024-BBEA-0ED57C9036E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18517085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C6F66-7301-4F2F-A037-4477A3501772}" type="datetimeFigureOut">
              <a:rPr lang="en-GB" smtClean="0"/>
              <a:pPr/>
              <a:t>16/01/2022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FEEB5-7011-4024-BBEA-0ED57C9036E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39824662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C6F66-7301-4F2F-A037-4477A3501772}" type="datetimeFigureOut">
              <a:rPr lang="en-GB" smtClean="0"/>
              <a:pPr/>
              <a:t>16/01/2022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FEEB5-7011-4024-BBEA-0ED57C9036E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25099102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DC6F66-7301-4F2F-A037-4477A3501772}" type="datetimeFigureOut">
              <a:rPr lang="en-GB" smtClean="0"/>
              <a:pPr/>
              <a:t>16/01/2022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6FEEB5-7011-4024-BBEA-0ED57C9036E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3976052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5.png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eg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jpeg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5048" y="2792815"/>
            <a:ext cx="8568952" cy="1470025"/>
          </a:xfrm>
        </p:spPr>
        <p:txBody>
          <a:bodyPr>
            <a:normAutofit/>
          </a:bodyPr>
          <a:lstStyle/>
          <a:p>
            <a:r>
              <a:rPr lang="en-GB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GB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Vocabulary</a:t>
            </a:r>
            <a:endParaRPr lang="en-GB" sz="4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 Placeholder 12"/>
          <p:cNvSpPr txBox="1">
            <a:spLocks/>
          </p:cNvSpPr>
          <p:nvPr/>
        </p:nvSpPr>
        <p:spPr>
          <a:xfrm>
            <a:off x="1691680" y="306707"/>
            <a:ext cx="5750161" cy="720080"/>
          </a:xfrm>
          <a:prstGeom prst="rect">
            <a:avLst/>
          </a:prstGeom>
          <a:solidFill>
            <a:srgbClr val="FF3399"/>
          </a:solidFill>
        </p:spPr>
        <p:txBody>
          <a:bodyPr anchor="ctr" anchorCtr="0">
            <a:no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09728" indent="0" algn="ctr">
              <a:buNone/>
            </a:pPr>
            <a:r>
              <a:rPr lang="en-GB" sz="2800" b="1" dirty="0" smtClean="0">
                <a:solidFill>
                  <a:schemeClr val="bg1"/>
                </a:solidFill>
              </a:rPr>
              <a:t>Getting Ready to Learn</a:t>
            </a:r>
            <a:endParaRPr lang="en-GB" sz="2800" b="1" dirty="0">
              <a:solidFill>
                <a:schemeClr val="bg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668344" y="217694"/>
            <a:ext cx="958078" cy="134076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92280" y="6093296"/>
            <a:ext cx="1859441" cy="59746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12775" y="6093296"/>
            <a:ext cx="1946157" cy="536983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262316" y="4163799"/>
            <a:ext cx="7194416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 smtClean="0">
                <a:solidFill>
                  <a:srgbClr val="002060"/>
                </a:solidFill>
              </a:rPr>
              <a:t>Supporting Development</a:t>
            </a:r>
          </a:p>
          <a:p>
            <a:pPr algn="ctr"/>
            <a:endParaRPr lang="en-GB" sz="3200" b="1" dirty="0" smtClean="0">
              <a:solidFill>
                <a:srgbClr val="002060"/>
              </a:solidFill>
            </a:endParaRPr>
          </a:p>
          <a:p>
            <a:pPr algn="ctr"/>
            <a:r>
              <a:rPr lang="en-GB" i="1" dirty="0">
                <a:solidFill>
                  <a:srgbClr val="7030A0"/>
                </a:solidFill>
              </a:rPr>
              <a:t>COMET Speech and Language Therapist: Mary Woodward</a:t>
            </a:r>
          </a:p>
          <a:p>
            <a:endParaRPr lang="en-GB" sz="3200" b="1" dirty="0">
              <a:solidFill>
                <a:srgbClr val="002060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563888" y="1620368"/>
            <a:ext cx="2332210" cy="1554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588236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47720" y="1052736"/>
            <a:ext cx="8801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sz="24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Vocabulary is:</a:t>
            </a:r>
          </a:p>
          <a:p>
            <a:endParaRPr lang="en-GB" sz="24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 </a:t>
            </a:r>
            <a:r>
              <a:rPr lang="en-GB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GB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words someone can understand and use.</a:t>
            </a:r>
            <a:endParaRPr lang="en-GB" sz="2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47720" y="2162395"/>
            <a:ext cx="8644760" cy="231109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GB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en-GB" sz="2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en-GB" sz="20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n-GB" sz="2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By 18months old a child will have a vocabulary of about 200 words.</a:t>
            </a:r>
          </a:p>
          <a:p>
            <a:pPr algn="l"/>
            <a:endParaRPr lang="en-GB" sz="18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en-GB" sz="20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n-GB" sz="2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By the time they are 6 years old their vocabulary should be about 14,000 words. </a:t>
            </a:r>
          </a:p>
          <a:p>
            <a:pPr algn="l"/>
            <a:endParaRPr lang="en-GB" sz="18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8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n-GB" sz="2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build vocabulary they need our support.</a:t>
            </a:r>
            <a:endParaRPr lang="en-GB" sz="2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 Placeholder 12"/>
          <p:cNvSpPr txBox="1">
            <a:spLocks/>
          </p:cNvSpPr>
          <p:nvPr/>
        </p:nvSpPr>
        <p:spPr>
          <a:xfrm>
            <a:off x="395536" y="242280"/>
            <a:ext cx="6984776" cy="720080"/>
          </a:xfrm>
          <a:prstGeom prst="rect">
            <a:avLst/>
          </a:prstGeom>
          <a:solidFill>
            <a:srgbClr val="FF3399"/>
          </a:solidFill>
        </p:spPr>
        <p:txBody>
          <a:bodyPr anchor="ctr" anchorCtr="0">
            <a:no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09728" indent="0" algn="ctr">
              <a:buNone/>
            </a:pPr>
            <a:r>
              <a:rPr lang="en-GB" sz="2800" b="1" dirty="0" smtClean="0">
                <a:solidFill>
                  <a:schemeClr val="bg1"/>
                </a:solidFill>
              </a:rPr>
              <a:t>Getting Ready to Learn</a:t>
            </a:r>
            <a:endParaRPr lang="en-GB" sz="2800" b="1" dirty="0">
              <a:solidFill>
                <a:schemeClr val="bg1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668344" y="217694"/>
            <a:ext cx="958078" cy="134076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92280" y="6093296"/>
            <a:ext cx="1859441" cy="59746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12775" y="6093296"/>
            <a:ext cx="1946157" cy="5369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026453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39551" y="1988840"/>
            <a:ext cx="8412169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Children learn words by hearing lots of words in interactions where: </a:t>
            </a:r>
          </a:p>
          <a:p>
            <a:endParaRPr lang="en-GB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adult talks about what the child is interested in</a:t>
            </a:r>
          </a:p>
          <a:p>
            <a:endParaRPr lang="en-GB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GB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adult and child are enjoying each other’s company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GB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 adult and </a:t>
            </a:r>
            <a:r>
              <a:rPr lang="en-GB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child take back-and-forth turns, keeping the conversation going for as long as possible</a:t>
            </a:r>
          </a:p>
          <a:p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51520" y="1241421"/>
            <a:ext cx="8229600" cy="634082"/>
          </a:xfrm>
        </p:spPr>
        <p:txBody>
          <a:bodyPr>
            <a:normAutofit/>
          </a:bodyPr>
          <a:lstStyle/>
          <a:p>
            <a:r>
              <a:rPr lang="en-GB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 can we support?</a:t>
            </a:r>
            <a:endParaRPr lang="en-GB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 Placeholder 12"/>
          <p:cNvSpPr txBox="1">
            <a:spLocks/>
          </p:cNvSpPr>
          <p:nvPr/>
        </p:nvSpPr>
        <p:spPr>
          <a:xfrm>
            <a:off x="395536" y="242280"/>
            <a:ext cx="6984776" cy="720080"/>
          </a:xfrm>
          <a:prstGeom prst="rect">
            <a:avLst/>
          </a:prstGeom>
          <a:solidFill>
            <a:srgbClr val="FF3399"/>
          </a:solidFill>
        </p:spPr>
        <p:txBody>
          <a:bodyPr anchor="ctr" anchorCtr="0">
            <a:no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09728" indent="0" algn="ctr">
              <a:buNone/>
            </a:pPr>
            <a:r>
              <a:rPr lang="en-GB" sz="2800" b="1" dirty="0" smtClean="0">
                <a:solidFill>
                  <a:schemeClr val="bg1"/>
                </a:solidFill>
              </a:rPr>
              <a:t>Getting Ready to Learn</a:t>
            </a:r>
            <a:endParaRPr lang="en-GB" sz="2800" b="1" dirty="0">
              <a:solidFill>
                <a:schemeClr val="bg1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668344" y="217694"/>
            <a:ext cx="958078" cy="134076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92280" y="6093296"/>
            <a:ext cx="1859441" cy="59746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12775" y="6093296"/>
            <a:ext cx="1946157" cy="5369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267968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5536" y="1844824"/>
            <a:ext cx="8568953" cy="347787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 algn="ctr"/>
            <a:endParaRPr lang="en-GB" sz="3600" b="1" u="sng" dirty="0" smtClean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3600" b="1" u="sng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Lots of Reading!</a:t>
            </a:r>
          </a:p>
          <a:p>
            <a:pPr algn="ctr"/>
            <a:endParaRPr lang="en-GB" sz="2400" b="1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GB" sz="2400" b="1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Children learn spoken words as they hear them being read. </a:t>
            </a:r>
          </a:p>
          <a:p>
            <a:pPr algn="ctr"/>
            <a:endParaRPr lang="en-GB" sz="24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Read books, magazines and environmental print.</a:t>
            </a:r>
          </a:p>
          <a:p>
            <a:endParaRPr lang="en-GB" sz="28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itle 3"/>
          <p:cNvSpPr>
            <a:spLocks noGrp="1"/>
          </p:cNvSpPr>
          <p:nvPr>
            <p:ph type="title"/>
          </p:nvPr>
        </p:nvSpPr>
        <p:spPr>
          <a:xfrm>
            <a:off x="565212" y="1243890"/>
            <a:ext cx="8229600" cy="634082"/>
          </a:xfrm>
        </p:spPr>
        <p:txBody>
          <a:bodyPr>
            <a:normAutofit/>
          </a:bodyPr>
          <a:lstStyle/>
          <a:p>
            <a:r>
              <a:rPr lang="en-GB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 can we support?</a:t>
            </a:r>
            <a:endParaRPr lang="en-GB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 Placeholder 12"/>
          <p:cNvSpPr txBox="1">
            <a:spLocks/>
          </p:cNvSpPr>
          <p:nvPr/>
        </p:nvSpPr>
        <p:spPr>
          <a:xfrm>
            <a:off x="395536" y="242280"/>
            <a:ext cx="6984776" cy="720080"/>
          </a:xfrm>
          <a:prstGeom prst="rect">
            <a:avLst/>
          </a:prstGeom>
          <a:solidFill>
            <a:srgbClr val="FF3399"/>
          </a:solidFill>
        </p:spPr>
        <p:txBody>
          <a:bodyPr anchor="ctr" anchorCtr="0">
            <a:no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09728" indent="0" algn="ctr">
              <a:buNone/>
            </a:pPr>
            <a:r>
              <a:rPr lang="en-GB" sz="2800" b="1" dirty="0" smtClean="0">
                <a:solidFill>
                  <a:schemeClr val="bg1"/>
                </a:solidFill>
              </a:rPr>
              <a:t>Getting Ready to Learn</a:t>
            </a:r>
            <a:endParaRPr lang="en-GB" sz="2800" b="1" dirty="0">
              <a:solidFill>
                <a:schemeClr val="bg1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668344" y="217694"/>
            <a:ext cx="958078" cy="134076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92280" y="6093296"/>
            <a:ext cx="1859441" cy="59746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12775" y="6093296"/>
            <a:ext cx="1946157" cy="536983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027563" y="1956341"/>
            <a:ext cx="1352550" cy="1363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696699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22540" y="2278906"/>
            <a:ext cx="817973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GB" sz="24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Children </a:t>
            </a:r>
            <a:r>
              <a:rPr lang="en-GB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need to hear a </a:t>
            </a:r>
            <a:r>
              <a:rPr lang="en-GB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new word many times in context before </a:t>
            </a:r>
            <a:r>
              <a:rPr lang="en-GB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they start to use </a:t>
            </a:r>
            <a:r>
              <a:rPr lang="en-GB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it.</a:t>
            </a:r>
          </a:p>
          <a:p>
            <a:endParaRPr lang="en-GB" sz="2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Try to create opportunities for </a:t>
            </a:r>
          </a:p>
          <a:p>
            <a:r>
              <a:rPr lang="en-GB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child to use the word.</a:t>
            </a:r>
            <a:endParaRPr lang="en-GB" sz="2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itle 3"/>
          <p:cNvSpPr txBox="1">
            <a:spLocks/>
          </p:cNvSpPr>
          <p:nvPr/>
        </p:nvSpPr>
        <p:spPr>
          <a:xfrm>
            <a:off x="444236" y="1340768"/>
            <a:ext cx="8229600" cy="634082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 can we support?</a:t>
            </a:r>
            <a:endParaRPr lang="en-GB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 Placeholder 12"/>
          <p:cNvSpPr txBox="1">
            <a:spLocks/>
          </p:cNvSpPr>
          <p:nvPr/>
        </p:nvSpPr>
        <p:spPr>
          <a:xfrm>
            <a:off x="395536" y="242280"/>
            <a:ext cx="6984776" cy="720080"/>
          </a:xfrm>
          <a:prstGeom prst="rect">
            <a:avLst/>
          </a:prstGeom>
          <a:solidFill>
            <a:srgbClr val="FF3399"/>
          </a:solidFill>
        </p:spPr>
        <p:txBody>
          <a:bodyPr anchor="ctr" anchorCtr="0">
            <a:no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09728" indent="0" algn="ctr">
              <a:buNone/>
            </a:pPr>
            <a:r>
              <a:rPr lang="en-GB" sz="2800" b="1" dirty="0" smtClean="0">
                <a:solidFill>
                  <a:schemeClr val="bg1"/>
                </a:solidFill>
              </a:rPr>
              <a:t>Getting Ready to Learn</a:t>
            </a:r>
            <a:endParaRPr lang="en-GB" sz="2800" b="1" dirty="0">
              <a:solidFill>
                <a:schemeClr val="bg1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668344" y="217694"/>
            <a:ext cx="958078" cy="134076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92280" y="6093296"/>
            <a:ext cx="1859441" cy="59746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12775" y="6093296"/>
            <a:ext cx="1946157" cy="53698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508104" y="3714283"/>
            <a:ext cx="2368308" cy="15788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756190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08720" y="1972422"/>
            <a:ext cx="8003232" cy="40010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lang="en-GB" sz="2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 can help a child understand </a:t>
            </a:r>
            <a:r>
              <a:rPr lang="en-GB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a new word </a:t>
            </a:r>
            <a:r>
              <a:rPr lang="en-GB" sz="2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means by giving lots of clear details about the word and how it connects to the world.</a:t>
            </a:r>
          </a:p>
          <a:p>
            <a:endParaRPr lang="en-GB" sz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example, the new word is ‘potato’.</a:t>
            </a:r>
          </a:p>
          <a:p>
            <a:endParaRPr lang="en-GB" sz="12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Tell your child: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it’s a vegetable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GB" sz="2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t’s brown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 eat it (chips, baked, mashed)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GB" sz="2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 grows in the ground</a:t>
            </a:r>
          </a:p>
          <a:p>
            <a:pPr>
              <a:lnSpc>
                <a:spcPct val="150000"/>
              </a:lnSpc>
            </a:pPr>
            <a:r>
              <a:rPr lang="en-GB" sz="2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endParaRPr lang="en-GB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itle 3"/>
          <p:cNvSpPr txBox="1">
            <a:spLocks/>
          </p:cNvSpPr>
          <p:nvPr/>
        </p:nvSpPr>
        <p:spPr>
          <a:xfrm>
            <a:off x="395536" y="1126284"/>
            <a:ext cx="8229600" cy="634082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 can we support?</a:t>
            </a:r>
            <a:endParaRPr lang="en-GB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 Placeholder 12"/>
          <p:cNvSpPr txBox="1">
            <a:spLocks/>
          </p:cNvSpPr>
          <p:nvPr/>
        </p:nvSpPr>
        <p:spPr>
          <a:xfrm>
            <a:off x="395536" y="242280"/>
            <a:ext cx="6984776" cy="720080"/>
          </a:xfrm>
          <a:prstGeom prst="rect">
            <a:avLst/>
          </a:prstGeom>
          <a:solidFill>
            <a:srgbClr val="FF3399"/>
          </a:solidFill>
        </p:spPr>
        <p:txBody>
          <a:bodyPr anchor="ctr" anchorCtr="0">
            <a:no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09728" indent="0" algn="ctr">
              <a:buNone/>
            </a:pPr>
            <a:r>
              <a:rPr lang="en-GB" sz="2800" b="1" dirty="0" smtClean="0">
                <a:solidFill>
                  <a:schemeClr val="bg1"/>
                </a:solidFill>
              </a:rPr>
              <a:t>Getting Ready to Learn</a:t>
            </a:r>
            <a:endParaRPr lang="en-GB" sz="2800" b="1" dirty="0">
              <a:solidFill>
                <a:schemeClr val="bg1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668344" y="217694"/>
            <a:ext cx="958078" cy="134076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92280" y="6093296"/>
            <a:ext cx="1859441" cy="59746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12775" y="6093296"/>
            <a:ext cx="1946157" cy="536983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5089087" y="4434873"/>
            <a:ext cx="3548572" cy="8156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GB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Clap the syllables in the word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Oval Callout 12"/>
          <p:cNvSpPr/>
          <p:nvPr/>
        </p:nvSpPr>
        <p:spPr>
          <a:xfrm>
            <a:off x="4749227" y="4944666"/>
            <a:ext cx="3888432" cy="611631"/>
          </a:xfrm>
          <a:prstGeom prst="wedgeEllipseCallout">
            <a:avLst>
              <a:gd name="adj1" fmla="val -66083"/>
              <a:gd name="adj2" fmla="val 7853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4" name="TextBox 13"/>
          <p:cNvSpPr txBox="1"/>
          <p:nvPr/>
        </p:nvSpPr>
        <p:spPr>
          <a:xfrm>
            <a:off x="6012160" y="4990644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bg1"/>
                </a:solidFill>
              </a:rPr>
              <a:t>po…..ta….to  </a:t>
            </a:r>
            <a:endParaRPr lang="en-GB" dirty="0">
              <a:solidFill>
                <a:schemeClr val="bg1"/>
              </a:solidFill>
            </a:endParaRPr>
          </a:p>
        </p:txBody>
      </p:sp>
      <p:pic>
        <p:nvPicPr>
          <p:cNvPr id="1028" name="Picture 4" descr="image00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652120" y="2907882"/>
            <a:ext cx="1893187" cy="12905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401681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77416" y="1905997"/>
            <a:ext cx="82296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When introducing a new word, use:</a:t>
            </a:r>
          </a:p>
          <a:p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actions </a:t>
            </a:r>
          </a:p>
          <a:p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gestures </a:t>
            </a:r>
          </a:p>
          <a:p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facial expressions</a:t>
            </a:r>
          </a:p>
          <a:p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tone of voice </a:t>
            </a:r>
          </a:p>
          <a:p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This helps your child understand the meaning of the word.</a:t>
            </a:r>
          </a:p>
          <a:p>
            <a:endParaRPr lang="en-GB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itle 3"/>
          <p:cNvSpPr txBox="1">
            <a:spLocks/>
          </p:cNvSpPr>
          <p:nvPr/>
        </p:nvSpPr>
        <p:spPr>
          <a:xfrm>
            <a:off x="457200" y="1089455"/>
            <a:ext cx="8229600" cy="634082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 can we support?</a:t>
            </a:r>
            <a:endParaRPr lang="en-GB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Oval Callout 3"/>
          <p:cNvSpPr/>
          <p:nvPr/>
        </p:nvSpPr>
        <p:spPr>
          <a:xfrm>
            <a:off x="3305588" y="4766578"/>
            <a:ext cx="3888432" cy="1296144"/>
          </a:xfrm>
          <a:prstGeom prst="wedgeEllipseCallout">
            <a:avLst>
              <a:gd name="adj1" fmla="val -66083"/>
              <a:gd name="adj2" fmla="val 7853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3794988" y="4952985"/>
            <a:ext cx="33990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2400" dirty="0" smtClean="0"/>
          </a:p>
          <a:p>
            <a:r>
              <a:rPr lang="en-GB" sz="2400" dirty="0" smtClean="0"/>
              <a:t>I am fff……frightened!</a:t>
            </a:r>
            <a:endParaRPr lang="en-GB" sz="2400" dirty="0"/>
          </a:p>
        </p:txBody>
      </p:sp>
      <p:sp>
        <p:nvSpPr>
          <p:cNvPr id="6" name="Text Placeholder 12"/>
          <p:cNvSpPr txBox="1">
            <a:spLocks/>
          </p:cNvSpPr>
          <p:nvPr/>
        </p:nvSpPr>
        <p:spPr>
          <a:xfrm>
            <a:off x="395536" y="242280"/>
            <a:ext cx="6984776" cy="720080"/>
          </a:xfrm>
          <a:prstGeom prst="rect">
            <a:avLst/>
          </a:prstGeom>
          <a:solidFill>
            <a:srgbClr val="FF3399"/>
          </a:solidFill>
        </p:spPr>
        <p:txBody>
          <a:bodyPr anchor="ctr" anchorCtr="0">
            <a:no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09728" indent="0" algn="ctr">
              <a:buNone/>
            </a:pPr>
            <a:r>
              <a:rPr lang="en-GB" sz="2800" b="1" dirty="0" smtClean="0">
                <a:solidFill>
                  <a:schemeClr val="bg1"/>
                </a:solidFill>
              </a:rPr>
              <a:t>Getting Ready to Learn</a:t>
            </a:r>
            <a:endParaRPr lang="en-GB" sz="2800" b="1" dirty="0">
              <a:solidFill>
                <a:schemeClr val="bg1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668344" y="217694"/>
            <a:ext cx="958078" cy="134076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92280" y="6093296"/>
            <a:ext cx="1859441" cy="59746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60690" y="6153773"/>
            <a:ext cx="1946157" cy="5369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3214193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915</TotalTime>
  <Words>509</Words>
  <Application>Microsoft Office PowerPoint</Application>
  <PresentationFormat>On-screen Show (4:3)</PresentationFormat>
  <Paragraphs>96</Paragraphs>
  <Slides>7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 Vocabulary</vt:lpstr>
      <vt:lpstr>Slide 2</vt:lpstr>
      <vt:lpstr>How can we support?</vt:lpstr>
      <vt:lpstr>How can we support?</vt:lpstr>
      <vt:lpstr>Slide 5</vt:lpstr>
      <vt:lpstr>Slide 6</vt:lpstr>
      <vt:lpstr>Slide 7</vt:lpstr>
    </vt:vector>
  </TitlesOfParts>
  <Company>ESANI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Mary Cahalane</dc:creator>
  <cp:lastModifiedBy>owner</cp:lastModifiedBy>
  <cp:revision>108</cp:revision>
  <cp:lastPrinted>2016-09-15T13:38:25Z</cp:lastPrinted>
  <dcterms:created xsi:type="dcterms:W3CDTF">2016-09-13T14:39:03Z</dcterms:created>
  <dcterms:modified xsi:type="dcterms:W3CDTF">2022-01-16T18:50:42Z</dcterms:modified>
</cp:coreProperties>
</file>